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le Jenkins" initials="KJ" lastIdx="1" clrIdx="0">
    <p:extLst>
      <p:ext uri="{19B8F6BF-5375-455C-9EA6-DF929625EA0E}">
        <p15:presenceInfo xmlns:p15="http://schemas.microsoft.com/office/powerpoint/2012/main" userId="S::kyle.jenkins@mtsi-va.com::3f3ba7ba-e5e8-4ba3-bc68-d1e3fe2f8e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E26"/>
    <a:srgbClr val="DF0B11"/>
    <a:srgbClr val="111C4E"/>
    <a:srgbClr val="265CAA"/>
    <a:srgbClr val="031336"/>
    <a:srgbClr val="C9C9C9"/>
    <a:srgbClr val="E4E4E4"/>
    <a:srgbClr val="255A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3" autoAdjust="0"/>
    <p:restoredTop sz="97440" autoAdjust="0"/>
  </p:normalViewPr>
  <p:slideViewPr>
    <p:cSldViewPr snapToGrid="0">
      <p:cViewPr varScale="1">
        <p:scale>
          <a:sx n="63" d="100"/>
          <a:sy n="63" d="100"/>
        </p:scale>
        <p:origin x="83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4962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BC8306-A5EF-431E-8D63-F5713EEAE2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B1E01C-09A9-4DFB-9DEB-88AF6A92326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EEF8E-851E-4CCB-8294-BD94640F99FA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24DF88-8E7D-46D3-AA7F-4E17367EC5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A252AC-8BC4-455D-8818-CD1D643EC4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D731D-53E6-45BD-B883-43E2AAF23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853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5C502-AABA-4644-A771-36F4373B887A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1845D-0BBA-4FDB-B5C9-5392FA405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77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Blue">
    <p:bg>
      <p:bgPr>
        <a:gradFill>
          <a:gsLst>
            <a:gs pos="0">
              <a:srgbClr val="111C4E"/>
            </a:gs>
            <a:gs pos="100000">
              <a:srgbClr val="031336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CE7336EE-C21B-44BE-8C6C-283282CEFF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2519" y="1469108"/>
            <a:ext cx="8682878" cy="113259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96493B74-FEC4-48B9-AC74-2310733D4F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2520" y="2602717"/>
            <a:ext cx="8682878" cy="693823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81C20903-627C-4714-930F-1445607D43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026" y="4340901"/>
            <a:ext cx="2292295" cy="2292295"/>
          </a:xfrm>
          <a:prstGeom prst="rect">
            <a:avLst/>
          </a:prstGeom>
        </p:spPr>
      </p:pic>
      <p:sp>
        <p:nvSpPr>
          <p:cNvPr id="20" name="Text Placeholder 25">
            <a:extLst>
              <a:ext uri="{FF2B5EF4-FFF2-40B4-BE49-F238E27FC236}">
                <a16:creationId xmlns:a16="http://schemas.microsoft.com/office/drawing/2014/main" id="{386F90AD-2ABD-4FD4-94EC-AB821210A0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9004" y="1443"/>
            <a:ext cx="11087100" cy="33783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 smtClean="0"/>
              <a:t>Distribution A – Pending</a:t>
            </a:r>
            <a:endParaRPr lang="en-US" dirty="0"/>
          </a:p>
        </p:txBody>
      </p:sp>
      <p:sp>
        <p:nvSpPr>
          <p:cNvPr id="21" name="Text Placeholder 25">
            <a:extLst>
              <a:ext uri="{FF2B5EF4-FFF2-40B4-BE49-F238E27FC236}">
                <a16:creationId xmlns:a16="http://schemas.microsoft.com/office/drawing/2014/main" id="{10AB17E8-C323-4E08-B898-AB54C5EAF10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9004" y="6511585"/>
            <a:ext cx="11087101" cy="33783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 smtClean="0"/>
              <a:t>Distribution A – Pending </a:t>
            </a:r>
            <a:endParaRPr lang="en-US" dirty="0"/>
          </a:p>
        </p:txBody>
      </p:sp>
      <p:sp>
        <p:nvSpPr>
          <p:cNvPr id="22" name="Text Placeholder 25">
            <a:extLst>
              <a:ext uri="{FF2B5EF4-FFF2-40B4-BE49-F238E27FC236}">
                <a16:creationId xmlns:a16="http://schemas.microsoft.com/office/drawing/2014/main" id="{4F0A534F-8127-40AC-A40B-8EA86A912D0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8295" y="3681215"/>
            <a:ext cx="3158753" cy="13522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Name, Title, Organization, Event Name, and/or Date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A08FEC3-F2AB-44FB-8ED3-D2730D489C87}"/>
              </a:ext>
            </a:extLst>
          </p:cNvPr>
          <p:cNvCxnSpPr>
            <a:cxnSpLocks/>
          </p:cNvCxnSpPr>
          <p:nvPr userDrawn="1"/>
        </p:nvCxnSpPr>
        <p:spPr>
          <a:xfrm>
            <a:off x="304800" y="5047086"/>
            <a:ext cx="5247774" cy="0"/>
          </a:xfrm>
          <a:prstGeom prst="line">
            <a:avLst/>
          </a:prstGeom>
          <a:ln>
            <a:solidFill>
              <a:srgbClr val="265C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4E0AF11-16F7-4948-8438-01A1EDA4B912}"/>
              </a:ext>
            </a:extLst>
          </p:cNvPr>
          <p:cNvCxnSpPr>
            <a:cxnSpLocks/>
          </p:cNvCxnSpPr>
          <p:nvPr userDrawn="1"/>
        </p:nvCxnSpPr>
        <p:spPr>
          <a:xfrm>
            <a:off x="5552574" y="5047086"/>
            <a:ext cx="1459539" cy="0"/>
          </a:xfrm>
          <a:prstGeom prst="line">
            <a:avLst/>
          </a:prstGeom>
          <a:ln>
            <a:solidFill>
              <a:srgbClr val="E21E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DE6DBA98-3ACC-4E40-B14F-91D59366B3A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1259" y="314149"/>
            <a:ext cx="121781" cy="1025530"/>
          </a:xfrm>
          <a:prstGeom prst="rect">
            <a:avLst/>
          </a:prstGeom>
        </p:spPr>
      </p:pic>
      <p:sp>
        <p:nvSpPr>
          <p:cNvPr id="16" name="Text Placeholder 25">
            <a:extLst>
              <a:ext uri="{FF2B5EF4-FFF2-40B4-BE49-F238E27FC236}">
                <a16:creationId xmlns:a16="http://schemas.microsoft.com/office/drawing/2014/main" id="{04F0AEED-8082-4397-85CF-8E91DC5E6A4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86400" y="3681215"/>
            <a:ext cx="3428997" cy="13522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Date, or additional information:  Controlled by, Category, Distribution, POC</a:t>
            </a:r>
          </a:p>
        </p:txBody>
      </p:sp>
      <p:sp>
        <p:nvSpPr>
          <p:cNvPr id="15" name="Text Placeholder 25">
            <a:extLst>
              <a:ext uri="{FF2B5EF4-FFF2-40B4-BE49-F238E27FC236}">
                <a16:creationId xmlns:a16="http://schemas.microsoft.com/office/drawing/2014/main" id="{4F423AFB-F9BF-4E45-9B60-F4841793D0A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1259" y="5145713"/>
            <a:ext cx="8694138" cy="135227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distribution statements/disclaimers.  [AUTHOR: See DoDI 5230.24 for applicable distribution statement. Following is an example. ] Distribution Statement C: Distribution authorized to U.S. Government agencies and their contractors (reason) (date of determination). Other requests for this document shall be referred to (controlling DoD office).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313537076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3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CE7336EE-C21B-44BE-8C6C-283282CEFF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2519" y="1469108"/>
            <a:ext cx="8682878" cy="113259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>
                <a:solidFill>
                  <a:srgbClr val="111C4E"/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96493B74-FEC4-48B9-AC74-2310733D4F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2520" y="2602717"/>
            <a:ext cx="8682878" cy="693823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265CA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20" name="Text Placeholder 25">
            <a:extLst>
              <a:ext uri="{FF2B5EF4-FFF2-40B4-BE49-F238E27FC236}">
                <a16:creationId xmlns:a16="http://schemas.microsoft.com/office/drawing/2014/main" id="{386F90AD-2ABD-4FD4-94EC-AB821210A0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9004" y="1443"/>
            <a:ext cx="11087100" cy="33783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rgbClr val="111C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 smtClean="0"/>
              <a:t>Distribution A – Pending</a:t>
            </a:r>
            <a:endParaRPr lang="en-US" dirty="0"/>
          </a:p>
        </p:txBody>
      </p:sp>
      <p:sp>
        <p:nvSpPr>
          <p:cNvPr id="21" name="Text Placeholder 25">
            <a:extLst>
              <a:ext uri="{FF2B5EF4-FFF2-40B4-BE49-F238E27FC236}">
                <a16:creationId xmlns:a16="http://schemas.microsoft.com/office/drawing/2014/main" id="{10AB17E8-C323-4E08-B898-AB54C5EAF10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9004" y="6511585"/>
            <a:ext cx="11087101" cy="33783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rgbClr val="111C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 smtClean="0"/>
              <a:t>Distribution A – Pending </a:t>
            </a:r>
            <a:endParaRPr lang="en-US" dirty="0"/>
          </a:p>
        </p:txBody>
      </p:sp>
      <p:sp>
        <p:nvSpPr>
          <p:cNvPr id="22" name="Text Placeholder 25">
            <a:extLst>
              <a:ext uri="{FF2B5EF4-FFF2-40B4-BE49-F238E27FC236}">
                <a16:creationId xmlns:a16="http://schemas.microsoft.com/office/drawing/2014/main" id="{4F0A534F-8127-40AC-A40B-8EA86A912D0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8295" y="3681215"/>
            <a:ext cx="3158753" cy="13522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rgbClr val="111C4E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Name, Title, Organization, Event Name, and/or Date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A08FEC3-F2AB-44FB-8ED3-D2730D489C87}"/>
              </a:ext>
            </a:extLst>
          </p:cNvPr>
          <p:cNvCxnSpPr>
            <a:cxnSpLocks/>
          </p:cNvCxnSpPr>
          <p:nvPr userDrawn="1"/>
        </p:nvCxnSpPr>
        <p:spPr>
          <a:xfrm>
            <a:off x="304800" y="5047086"/>
            <a:ext cx="5247774" cy="0"/>
          </a:xfrm>
          <a:prstGeom prst="line">
            <a:avLst/>
          </a:prstGeom>
          <a:ln>
            <a:solidFill>
              <a:srgbClr val="265C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4E0AF11-16F7-4948-8438-01A1EDA4B912}"/>
              </a:ext>
            </a:extLst>
          </p:cNvPr>
          <p:cNvCxnSpPr>
            <a:cxnSpLocks/>
          </p:cNvCxnSpPr>
          <p:nvPr userDrawn="1"/>
        </p:nvCxnSpPr>
        <p:spPr>
          <a:xfrm>
            <a:off x="5552574" y="5047086"/>
            <a:ext cx="1459539" cy="0"/>
          </a:xfrm>
          <a:prstGeom prst="line">
            <a:avLst/>
          </a:prstGeom>
          <a:ln>
            <a:solidFill>
              <a:srgbClr val="E21E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0F5AFFFF-4484-46CD-BBD4-5EB6DBBF30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1259" y="314149"/>
            <a:ext cx="121781" cy="1025530"/>
          </a:xfrm>
          <a:prstGeom prst="rect">
            <a:avLst/>
          </a:prstGeom>
        </p:spPr>
      </p:pic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23A5093C-2F17-49FC-A390-E06C239B77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026" y="4340901"/>
            <a:ext cx="2292295" cy="2292295"/>
          </a:xfrm>
          <a:prstGeom prst="rect">
            <a:avLst/>
          </a:prstGeom>
        </p:spPr>
      </p:pic>
      <p:sp>
        <p:nvSpPr>
          <p:cNvPr id="16" name="Text Placeholder 25">
            <a:extLst>
              <a:ext uri="{FF2B5EF4-FFF2-40B4-BE49-F238E27FC236}">
                <a16:creationId xmlns:a16="http://schemas.microsoft.com/office/drawing/2014/main" id="{24FBD113-D92A-41F5-98F6-432C582FD2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86400" y="3688012"/>
            <a:ext cx="3428997" cy="13522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rgbClr val="111C4E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Date, or additional information:  Controlled by, Category, Distribution, POC</a:t>
            </a:r>
          </a:p>
        </p:txBody>
      </p:sp>
      <p:sp>
        <p:nvSpPr>
          <p:cNvPr id="14" name="Text Placeholder 25">
            <a:extLst>
              <a:ext uri="{FF2B5EF4-FFF2-40B4-BE49-F238E27FC236}">
                <a16:creationId xmlns:a16="http://schemas.microsoft.com/office/drawing/2014/main" id="{D7606D70-1365-497B-96CD-07AA65BB99A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1259" y="5145713"/>
            <a:ext cx="8694138" cy="135227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rgbClr val="111C4E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distribution statements/disclaimers.  [AUTHOR: See DoDI 5230.24 for applicable distribution statement. Following is an example. ] Distribution Statement C: Distribution authorized to U.S. Government agencies and their contractors (reason) (date of determination). Other requests for this document shall be referred to (controlling DoD office).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89569038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32" userDrawn="1">
          <p15:clr>
            <a:srgbClr val="FBAE40"/>
          </p15:clr>
        </p15:guide>
        <p15:guide id="2" pos="14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0541ED4-E7BF-4D2D-8A86-4962A5F2B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DA05C-8031-4C50-8F5C-ED999D1A047A}" type="datetime1">
              <a:rPr lang="en-US" smtClean="0"/>
              <a:t>5/27/2022</a:t>
            </a:fld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6BCE6CF-675B-47D0-81ED-435D57917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F160-2252-4507-9087-606C83CDB7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D03CB37-68F4-474D-A14D-7BF6754CF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006" y="1577787"/>
            <a:ext cx="11013990" cy="4703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3D88A5-122E-421F-8846-5FA0100296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86709" y="3658"/>
            <a:ext cx="8018581" cy="30228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Distribution A – Pending</a:t>
            </a:r>
            <a:endParaRPr lang="en-US" dirty="0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662ACA27-ADC8-4D6B-B92D-4C8203D89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52" y="323428"/>
            <a:ext cx="10250444" cy="677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24324D4E-BEAC-4840-A487-27323E9C1D2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86709" y="6492875"/>
            <a:ext cx="8018581" cy="361467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rgbClr val="111C4E"/>
                </a:solidFill>
              </a:defRPr>
            </a:lvl1pPr>
          </a:lstStyle>
          <a:p>
            <a:r>
              <a:rPr lang="en-US" dirty="0" smtClean="0"/>
              <a:t>Distribution A – Pending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925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1FF6F-67D5-4277-9D0A-3A5E30F2312D}" type="datetime1">
              <a:rPr lang="en-US" smtClean="0"/>
              <a:t>5/27/2022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F160-2252-4507-9087-606C83CDB7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E79B043-C0A7-4183-B8D2-5272E2A78F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9005" y="1586603"/>
            <a:ext cx="5381490" cy="47066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3483C11-CE42-4C67-A1FA-C298FF262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21506" y="1589111"/>
            <a:ext cx="5381490" cy="47066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3DC8C1B2-AF21-4DC1-87DA-2B3D9B777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52" y="323428"/>
            <a:ext cx="10250444" cy="677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11340F8-3911-4876-9F97-3CC5A2AC7ED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86709" y="3658"/>
            <a:ext cx="8018581" cy="30228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Distribution A – Pending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98901D8F-74C4-4EA0-964E-02094ED065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86709" y="6492875"/>
            <a:ext cx="8018581" cy="361467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rgbClr val="111C4E"/>
                </a:solidFill>
              </a:defRPr>
            </a:lvl1pPr>
          </a:lstStyle>
          <a:p>
            <a:r>
              <a:rPr lang="en-US" dirty="0" smtClean="0"/>
              <a:t>Distribution A – Pending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24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34AE39E-795B-4C54-9E6B-C2A9373A2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9004" y="1572625"/>
            <a:ext cx="5387467" cy="575070"/>
          </a:xfrm>
        </p:spPr>
        <p:txBody>
          <a:bodyPr anchor="b"/>
          <a:lstStyle>
            <a:lvl1pPr marL="0" indent="0">
              <a:buNone/>
              <a:defRPr sz="2400" b="0">
                <a:latin typeface="Franklin Gothic Medium Cond" panose="020B06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7F1FCBE-CC4B-4EA5-BA68-AEC6F6335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9005" y="2314381"/>
            <a:ext cx="5387466" cy="39728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62134E0B-607F-4762-B2F5-9B61C30BB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529" y="1585409"/>
            <a:ext cx="5387467" cy="575070"/>
          </a:xfrm>
        </p:spPr>
        <p:txBody>
          <a:bodyPr anchor="b"/>
          <a:lstStyle>
            <a:lvl1pPr marL="0" indent="0">
              <a:buNone/>
              <a:defRPr sz="2400" b="0">
                <a:latin typeface="Franklin Gothic Medium Cond" panose="020B06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572878B0-6B65-4F88-927C-48B14A89B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529" y="2314381"/>
            <a:ext cx="5387467" cy="397286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Date Placeholder 4">
            <a:extLst>
              <a:ext uri="{FF2B5EF4-FFF2-40B4-BE49-F238E27FC236}">
                <a16:creationId xmlns:a16="http://schemas.microsoft.com/office/drawing/2014/main" id="{370C12A0-D759-4C34-BE47-A7D1E4CFC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9005" y="6492875"/>
            <a:ext cx="1345608" cy="365125"/>
          </a:xfrm>
        </p:spPr>
        <p:txBody>
          <a:bodyPr/>
          <a:lstStyle/>
          <a:p>
            <a:fld id="{68D25EE5-0809-4ED8-84B5-F1D53D2F3899}" type="datetime1">
              <a:rPr lang="en-US" smtClean="0"/>
              <a:t>5/27/2022</a:t>
            </a:fld>
            <a:endParaRPr lang="en-US"/>
          </a:p>
        </p:txBody>
      </p:sp>
      <p:sp>
        <p:nvSpPr>
          <p:cNvPr id="20" name="Slide Number Placeholder 6">
            <a:extLst>
              <a:ext uri="{FF2B5EF4-FFF2-40B4-BE49-F238E27FC236}">
                <a16:creationId xmlns:a16="http://schemas.microsoft.com/office/drawing/2014/main" id="{900E05FB-392D-41E4-A5B8-1EBD0BDA0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57387" y="6492875"/>
            <a:ext cx="1345608" cy="365125"/>
          </a:xfrm>
        </p:spPr>
        <p:txBody>
          <a:bodyPr/>
          <a:lstStyle/>
          <a:p>
            <a:fld id="{A95DF160-2252-4507-9087-606C83CDB7D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A6E916A-95F8-407B-A3B6-8D3888142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52" y="323428"/>
            <a:ext cx="10250444" cy="677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D15D52D-2011-4D19-88BC-65904EAFF9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86709" y="3658"/>
            <a:ext cx="8018581" cy="30228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Distribution A – Pending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3F6CB84-535C-49A5-88E8-B56DBF1E13B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86709" y="6492875"/>
            <a:ext cx="8018581" cy="361467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rgbClr val="111C4E"/>
                </a:solidFill>
              </a:defRPr>
            </a:lvl1pPr>
          </a:lstStyle>
          <a:p>
            <a:r>
              <a:rPr lang="en-US" dirty="0" smtClean="0"/>
              <a:t>Distribution A – Pending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235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CFDDC337-4D8C-42E7-95A5-C0ABB51C52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9005" y="6492875"/>
            <a:ext cx="1345608" cy="365125"/>
          </a:xfrm>
        </p:spPr>
        <p:txBody>
          <a:bodyPr/>
          <a:lstStyle/>
          <a:p>
            <a:fld id="{BF7CF021-9EC7-41B7-BC38-C4B699DC37CE}" type="datetime1">
              <a:rPr lang="en-US" smtClean="0"/>
              <a:t>5/27/2022</a:t>
            </a:fld>
            <a:endParaRPr lang="en-US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5628371-BC62-49BA-9341-98C17AFE7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57387" y="6492875"/>
            <a:ext cx="1345608" cy="365125"/>
          </a:xfrm>
        </p:spPr>
        <p:txBody>
          <a:bodyPr/>
          <a:lstStyle/>
          <a:p>
            <a:fld id="{A95DF160-2252-4507-9087-606C83CDB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292B819A-C3D3-474E-8A22-C4C494EA9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52" y="323428"/>
            <a:ext cx="10250444" cy="677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1E0E698-1D21-4A14-8232-117B645D1F4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86709" y="3658"/>
            <a:ext cx="8018581" cy="30228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Distribution A – Pending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428C1F4-065A-441E-8558-D7B6C75AF4E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86709" y="6492875"/>
            <a:ext cx="8018581" cy="361467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rgbClr val="111C4E"/>
                </a:solidFill>
              </a:defRPr>
            </a:lvl1pPr>
          </a:lstStyle>
          <a:p>
            <a:r>
              <a:rPr lang="en-US" dirty="0" smtClean="0"/>
              <a:t>Distribution A – Pending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812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577" y="1447799"/>
            <a:ext cx="10987418" cy="4833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9005" y="6492875"/>
            <a:ext cx="1345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111C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2076950-07FE-48A8-AFEA-94771226F8AB}" type="datetime1">
              <a:rPr lang="en-US" smtClean="0"/>
              <a:t>5/27/2022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57387" y="6492875"/>
            <a:ext cx="1345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11C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95DF160-2252-4507-9087-606C83CDB7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C47FE3-A78E-49F8-82D8-727AE4C443A6}"/>
              </a:ext>
            </a:extLst>
          </p:cNvPr>
          <p:cNvSpPr/>
          <p:nvPr userDrawn="1"/>
        </p:nvSpPr>
        <p:spPr>
          <a:xfrm>
            <a:off x="0" y="0"/>
            <a:ext cx="12192000" cy="1319981"/>
          </a:xfrm>
          <a:prstGeom prst="rect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F0EE82B-7AC6-46DF-B3E8-774E1E63A8CB}"/>
              </a:ext>
            </a:extLst>
          </p:cNvPr>
          <p:cNvCxnSpPr>
            <a:cxnSpLocks/>
          </p:cNvCxnSpPr>
          <p:nvPr userDrawn="1"/>
        </p:nvCxnSpPr>
        <p:spPr>
          <a:xfrm>
            <a:off x="0" y="1321747"/>
            <a:ext cx="10345994" cy="0"/>
          </a:xfrm>
          <a:prstGeom prst="line">
            <a:avLst/>
          </a:prstGeom>
          <a:ln w="12700">
            <a:solidFill>
              <a:srgbClr val="265C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B1FBE12-BC41-4A51-82C8-D4FA199B60DF}"/>
              </a:ext>
            </a:extLst>
          </p:cNvPr>
          <p:cNvCxnSpPr>
            <a:cxnSpLocks/>
          </p:cNvCxnSpPr>
          <p:nvPr userDrawn="1"/>
        </p:nvCxnSpPr>
        <p:spPr>
          <a:xfrm flipH="1">
            <a:off x="10345994" y="1321747"/>
            <a:ext cx="1846006" cy="0"/>
          </a:xfrm>
          <a:prstGeom prst="line">
            <a:avLst/>
          </a:prstGeom>
          <a:ln w="12700">
            <a:solidFill>
              <a:srgbClr val="E21E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25B9EB2-CBB6-432C-82AE-7240411A3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52" y="323428"/>
            <a:ext cx="10250444" cy="677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20AE59F4-CB15-48D9-8412-8125A843351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" y="-10875"/>
            <a:ext cx="1345608" cy="134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186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32" r:id="rId2"/>
    <p:sldLayoutId id="2147483704" r:id="rId3"/>
    <p:sldLayoutId id="2147483708" r:id="rId4"/>
    <p:sldLayoutId id="2147483709" r:id="rId5"/>
    <p:sldLayoutId id="214748371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bg1"/>
          </a:solidFill>
          <a:latin typeface="Franklin Gothic Medium Cond" panose="020B06060304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11C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-"/>
        <a:defRPr sz="2400" kern="1200">
          <a:solidFill>
            <a:srgbClr val="111C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-"/>
        <a:defRPr sz="2000" kern="1200">
          <a:solidFill>
            <a:srgbClr val="111C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-"/>
        <a:defRPr sz="1800" kern="1200">
          <a:solidFill>
            <a:srgbClr val="111C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-"/>
        <a:defRPr sz="1800" kern="1200">
          <a:solidFill>
            <a:srgbClr val="111C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oshua.t.hawke2.civ@us.navy.mil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F160-2252-4507-9087-606C83CDB7D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51" y="1448018"/>
            <a:ext cx="5861774" cy="238873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600" b="1" u="sng" dirty="0" smtClean="0"/>
              <a:t>Innovative Claims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Problem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Existing Solutions &amp; Limitations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State-of-the-Art Design Proposed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086709" y="34369"/>
            <a:ext cx="8018581" cy="30228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DISTRIBUTION D. Distribution authorized to Department of Defense and U.S. DoD contractors </a:t>
            </a:r>
            <a:r>
              <a:rPr lang="en-US" dirty="0" smtClean="0"/>
              <a:t>only:  Critical Technology, Proprietary Information (30 Mar 2022). </a:t>
            </a:r>
            <a:r>
              <a:rPr lang="en-US" dirty="0"/>
              <a:t>Other</a:t>
            </a:r>
          </a:p>
          <a:p>
            <a:r>
              <a:rPr lang="en-US" dirty="0" smtClean="0"/>
              <a:t>requests </a:t>
            </a:r>
            <a:r>
              <a:rPr lang="en-US" dirty="0"/>
              <a:t>for this document shall be referred to </a:t>
            </a:r>
            <a:r>
              <a:rPr lang="en-US" dirty="0" smtClean="0"/>
              <a:t>OUSD(R&amp;E) Trusted &amp; Assured Microelectronics, RF/OE (</a:t>
            </a:r>
            <a:r>
              <a:rPr lang="en-US" dirty="0" smtClean="0">
                <a:hlinkClick r:id="rId2"/>
              </a:rPr>
              <a:t>joshua.t.hawke2.civ@us.navy.mil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47788" y="403212"/>
            <a:ext cx="9467848" cy="6770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200" dirty="0" smtClean="0">
                <a:solidFill>
                  <a:srgbClr val="00B050"/>
                </a:solidFill>
              </a:rPr>
              <a:t>STARRY NITE Design</a:t>
            </a: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&lt;Insert Project Title&gt;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sz="1800" dirty="0" smtClean="0">
                <a:solidFill>
                  <a:srgbClr val="00B050"/>
                </a:solidFill>
              </a:rPr>
              <a:t>&lt;Company Name&gt; | &lt;PI Name&gt;  | &lt;PI Email&gt;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DISTRIBUTION D. Distribution authorized to Department of Defense and U.S. DoD contractors only:  Critical Technology, Proprietary Information (30 Mar 2022). Other</a:t>
            </a:r>
          </a:p>
          <a:p>
            <a:r>
              <a:rPr lang="en-US" dirty="0"/>
              <a:t>requests for this document shall be referred to OUSD(R&amp;E) Trusted &amp; Assured Microelectronics, RF/OE (</a:t>
            </a:r>
            <a:r>
              <a:rPr lang="en-US" dirty="0" smtClean="0">
                <a:hlinkClick r:id="rId2"/>
              </a:rPr>
              <a:t>joshua.t.hawke2.civ@us.navy.mil</a:t>
            </a:r>
            <a:r>
              <a:rPr lang="en-US" dirty="0" smtClean="0"/>
              <a:t>).</a:t>
            </a:r>
            <a:endParaRPr lang="en-US" dirty="0"/>
          </a:p>
        </p:txBody>
      </p:sp>
      <p:cxnSp>
        <p:nvCxnSpPr>
          <p:cNvPr id="8" name="Straight Connector 7"/>
          <p:cNvCxnSpPr>
            <a:endCxn id="6" idx="0"/>
          </p:cNvCxnSpPr>
          <p:nvPr/>
        </p:nvCxnSpPr>
        <p:spPr>
          <a:xfrm>
            <a:off x="6067425" y="1409700"/>
            <a:ext cx="28575" cy="508317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123826" y="3981451"/>
            <a:ext cx="11887199" cy="1904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/>
          <p:cNvSpPr txBox="1">
            <a:spLocks/>
          </p:cNvSpPr>
          <p:nvPr/>
        </p:nvSpPr>
        <p:spPr>
          <a:xfrm>
            <a:off x="9886950" y="-1"/>
            <a:ext cx="2305049" cy="1390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24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20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8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8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B050"/>
                </a:solidFill>
              </a:rPr>
              <a:t>&lt;Company Logo&gt;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STARRY NITE MPW #X @ HRL, NGC, or </a:t>
            </a:r>
            <a:r>
              <a:rPr lang="en-US" dirty="0" err="1" smtClean="0">
                <a:solidFill>
                  <a:srgbClr val="00B050"/>
                </a:solidFill>
              </a:rPr>
              <a:t>Qorvo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US Persons Only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Check Box Yes         Or No 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Focus Area: Radar, EW, or </a:t>
            </a:r>
            <a:r>
              <a:rPr lang="en-US" dirty="0" err="1" smtClean="0">
                <a:solidFill>
                  <a:srgbClr val="00B050"/>
                </a:solidFill>
              </a:rPr>
              <a:t>Comms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00B050"/>
                </a:solidFill>
              </a:rPr>
              <a:t>Govt</a:t>
            </a:r>
            <a:r>
              <a:rPr lang="en-US" dirty="0" smtClean="0">
                <a:solidFill>
                  <a:srgbClr val="00B050"/>
                </a:solidFill>
              </a:rPr>
              <a:t> Data Rights:  GPR, LP, none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91351" y="4058105"/>
            <a:ext cx="5659394" cy="23887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24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20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8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8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600" b="1" u="sng" dirty="0" smtClean="0"/>
              <a:t>Technical Rationale &amp; Approach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Goal 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Plan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Risks</a:t>
            </a:r>
            <a:endParaRPr lang="en-US" sz="16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332277" y="4046538"/>
            <a:ext cx="5659394" cy="23887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24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20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8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8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600" b="1" u="sng" dirty="0" smtClean="0"/>
              <a:t>Program Management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Team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Funding – call out cost-shared activities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Post Design Deliverables – see Table 1 in RFDA</a:t>
            </a:r>
          </a:p>
          <a:p>
            <a:pPr lvl="1"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Clarify – package, test data, </a:t>
            </a:r>
            <a:r>
              <a:rPr lang="en-US" sz="1600" dirty="0" err="1" smtClean="0"/>
              <a:t>eval</a:t>
            </a:r>
            <a:r>
              <a:rPr lang="en-US" sz="1600" dirty="0" smtClean="0"/>
              <a:t> board?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Schedule Image w/ Key Milestones</a:t>
            </a:r>
            <a:endParaRPr lang="en-US" sz="1600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210299" y="1448018"/>
            <a:ext cx="5829299" cy="23887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24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20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8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800" kern="1200">
                <a:solidFill>
                  <a:srgbClr val="111C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600" b="1" u="sng" dirty="0" smtClean="0"/>
              <a:t>Technical Area &amp; Impact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Focus Area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Performance Metrics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Impact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Transition Strategy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Transition Partners</a:t>
            </a:r>
          </a:p>
          <a:p>
            <a:pPr lvl="1">
              <a:lnSpc>
                <a:spcPct val="100000"/>
              </a:lnSpc>
              <a:spcBef>
                <a:spcPts val="200"/>
              </a:spcBef>
            </a:pPr>
            <a:r>
              <a:rPr lang="en-US" sz="1600" dirty="0" smtClean="0"/>
              <a:t>Provide </a:t>
            </a:r>
            <a:r>
              <a:rPr lang="en-US" sz="1600" dirty="0" err="1" smtClean="0"/>
              <a:t>PoC</a:t>
            </a:r>
            <a:r>
              <a:rPr lang="en-US" sz="1600" dirty="0" smtClean="0"/>
              <a:t> email(s) if available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11802275" y="721361"/>
            <a:ext cx="175591" cy="162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1196184" y="721361"/>
            <a:ext cx="162010" cy="162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DR&amp;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66DC0EE1A2344895E50AEEB4FA4C71" ma:contentTypeVersion="7" ma:contentTypeDescription="Create a new document." ma:contentTypeScope="" ma:versionID="eb564c3112366d1b59a04b85d3250fed">
  <xsd:schema xmlns:xsd="http://www.w3.org/2001/XMLSchema" xmlns:xs="http://www.w3.org/2001/XMLSchema" xmlns:p="http://schemas.microsoft.com/office/2006/metadata/properties" xmlns:ns2="79832f49-affd-4aad-bb33-5b1ad9d43c40" targetNamespace="http://schemas.microsoft.com/office/2006/metadata/properties" ma:root="true" ma:fieldsID="13922dd15f3b210b7375e8b5d1b75cd5" ns2:_="">
    <xsd:import namespace="79832f49-affd-4aad-bb33-5b1ad9d43c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832f49-affd-4aad-bb33-5b1ad9d43c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AE388C-1B61-4D58-8250-20B7DC93057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9832f49-affd-4aad-bb33-5b1ad9d43c4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39BA575-2ED1-479C-8FAB-E0E68DA6FE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832f49-affd-4aad-bb33-5b1ad9d43c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E03862-F9E1-49F3-AA86-041441FFE4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2686</TotalTime>
  <Words>230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Franklin Gothic Medium Cond</vt:lpstr>
      <vt:lpstr>USDR&amp;E</vt:lpstr>
      <vt:lpstr>STARRY NITE Design &lt;Insert Project Title&gt; &lt;Company Name&gt; | &lt;PI Name&gt;  | &lt;PI Email&gt;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Long, Robert A (Rob) Col USAF OSD OUSD R-E (USA)</dc:creator>
  <cp:lastModifiedBy>Walker, Elizabeth M CTR (USA)</cp:lastModifiedBy>
  <cp:revision>601</cp:revision>
  <dcterms:created xsi:type="dcterms:W3CDTF">2019-10-28T17:35:30Z</dcterms:created>
  <dcterms:modified xsi:type="dcterms:W3CDTF">2022-05-27T11:35:05Z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0x0101003166DC0EE1A2344895E50AEEB4FA4C71</vt:lpwstr>
  </property>
</Properties>
</file>