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9" r:id="rId4"/>
  </p:sldMasterIdLst>
  <p:notesMasterIdLst>
    <p:notesMasterId r:id="rId31"/>
  </p:notesMasterIdLst>
  <p:sldIdLst>
    <p:sldId id="2134806011" r:id="rId5"/>
    <p:sldId id="2147473253" r:id="rId6"/>
    <p:sldId id="2147473219" r:id="rId7"/>
    <p:sldId id="2147473237" r:id="rId8"/>
    <p:sldId id="2147473234" r:id="rId9"/>
    <p:sldId id="2147473235" r:id="rId10"/>
    <p:sldId id="2147473236" r:id="rId11"/>
    <p:sldId id="2147473258" r:id="rId12"/>
    <p:sldId id="2147473238" r:id="rId13"/>
    <p:sldId id="2147473240" r:id="rId14"/>
    <p:sldId id="2147473255" r:id="rId15"/>
    <p:sldId id="2147473242" r:id="rId16"/>
    <p:sldId id="2147473254" r:id="rId17"/>
    <p:sldId id="2147473241" r:id="rId18"/>
    <p:sldId id="2147473243" r:id="rId19"/>
    <p:sldId id="2147473251" r:id="rId20"/>
    <p:sldId id="2147473252" r:id="rId21"/>
    <p:sldId id="2147473244" r:id="rId22"/>
    <p:sldId id="2147473245" r:id="rId23"/>
    <p:sldId id="2147473247" r:id="rId24"/>
    <p:sldId id="2147473249" r:id="rId25"/>
    <p:sldId id="2147473246" r:id="rId26"/>
    <p:sldId id="2147473256" r:id="rId27"/>
    <p:sldId id="2147473250" r:id="rId28"/>
    <p:sldId id="2147473231" r:id="rId29"/>
    <p:sldId id="214747321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6D823A-6820-B96C-7361-A27E3123B2CC}" name="Jeffery Dean" initials="JD" userId="S::jeffrey.dean@covangroup.com::7287c05c-36a2-4646-8511-c7343fdf157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536A"/>
    <a:srgbClr val="DCEAF8"/>
    <a:srgbClr val="8A94A6"/>
    <a:srgbClr val="B40000"/>
    <a:srgbClr val="D6BA10"/>
    <a:srgbClr val="F2F5FB"/>
    <a:srgbClr val="0070C0"/>
    <a:srgbClr val="CBD5E1"/>
    <a:srgbClr val="990000"/>
    <a:srgbClr val="AEAE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3B82E7-5C86-480F-ABAE-0CADF2033A8B}" v="1" dt="2026-09-28T18:01:42.945"/>
    <p1510:client id="{60AA1AE5-A38D-414D-B2BB-63C76303171A}" v="126" dt="2026-09-28T15:22:24.0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40"/>
    <p:restoredTop sz="89903"/>
  </p:normalViewPr>
  <p:slideViewPr>
    <p:cSldViewPr snapToGrid="0">
      <p:cViewPr varScale="1">
        <p:scale>
          <a:sx n="112" d="100"/>
          <a:sy n="112" d="100"/>
        </p:scale>
        <p:origin x="155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tchell Haag" userId="B2+LBIzATP3Ikab4lzg03OmjLJ/qoGsJVKQKv5bihLg=" providerId="None" clId="Web-{0C3B82E7-5C86-480F-ABAE-0CADF2033A8B}"/>
    <pc:docChg chg="modSld">
      <pc:chgData name="Mitchell Haag" userId="B2+LBIzATP3Ikab4lzg03OmjLJ/qoGsJVKQKv5bihLg=" providerId="None" clId="Web-{0C3B82E7-5C86-480F-ABAE-0CADF2033A8B}" dt="2026-09-28T18:01:42.945" v="0"/>
      <pc:docMkLst>
        <pc:docMk/>
      </pc:docMkLst>
      <pc:sldChg chg="modSp">
        <pc:chgData name="Mitchell Haag" userId="B2+LBIzATP3Ikab4lzg03OmjLJ/qoGsJVKQKv5bihLg=" providerId="None" clId="Web-{0C3B82E7-5C86-480F-ABAE-0CADF2033A8B}" dt="2026-09-28T18:01:42.945" v="0"/>
        <pc:sldMkLst>
          <pc:docMk/>
          <pc:sldMk cId="2197326733" sldId="2134806011"/>
        </pc:sldMkLst>
        <pc:graphicFrameChg chg="modGraphic">
          <ac:chgData name="Mitchell Haag" userId="B2+LBIzATP3Ikab4lzg03OmjLJ/qoGsJVKQKv5bihLg=" providerId="None" clId="Web-{0C3B82E7-5C86-480F-ABAE-0CADF2033A8B}" dt="2026-09-28T18:01:42.945" v="0"/>
          <ac:graphicFrameMkLst>
            <pc:docMk/>
            <pc:sldMk cId="2197326733" sldId="2134806011"/>
            <ac:graphicFrameMk id="3" creationId="{20EC939D-AEAD-5AE2-3936-AFA087AB8278}"/>
          </ac:graphicFrameMkLst>
        </pc:graphicFrameChg>
      </pc:sldChg>
    </pc:docChg>
  </pc:docChgLst>
  <pc:docChgLst>
    <pc:chgData name="Fielenbach, Eric A CIV (USA)" userId="ab9acaba-5e2f-4e29-bb9b-e605ffbc5c3d" providerId="ADAL" clId="{6CCA09EA-7C4A-4FC2-919D-F0876CD1E9F6}"/>
    <pc:docChg chg="undo custSel addSld delSld modSld sldOrd">
      <pc:chgData name="Fielenbach, Eric A CIV (USA)" userId="ab9acaba-5e2f-4e29-bb9b-e605ffbc5c3d" providerId="ADAL" clId="{6CCA09EA-7C4A-4FC2-919D-F0876CD1E9F6}" dt="2026-09-18T15:53:58.151" v="10294" actId="20577"/>
      <pc:docMkLst>
        <pc:docMk/>
      </pc:docMkLst>
      <pc:sldChg chg="modSp mod">
        <pc:chgData name="Fielenbach, Eric A CIV (USA)" userId="ab9acaba-5e2f-4e29-bb9b-e605ffbc5c3d" providerId="ADAL" clId="{6CCA09EA-7C4A-4FC2-919D-F0876CD1E9F6}" dt="2026-09-18T15:50:18.403" v="9956" actId="20577"/>
        <pc:sldMkLst>
          <pc:docMk/>
          <pc:sldMk cId="2197326733" sldId="2134806011"/>
        </pc:sldMkLst>
        <pc:spChg chg="mod">
          <ac:chgData name="Fielenbach, Eric A CIV (USA)" userId="ab9acaba-5e2f-4e29-bb9b-e605ffbc5c3d" providerId="ADAL" clId="{6CCA09EA-7C4A-4FC2-919D-F0876CD1E9F6}" dt="2026-09-18T15:49:44.193" v="9853" actId="20577"/>
          <ac:spMkLst>
            <pc:docMk/>
            <pc:sldMk cId="2197326733" sldId="2134806011"/>
            <ac:spMk id="2" creationId="{CE9C3757-AEF8-4F3A-857B-579A8364D3E2}"/>
          </ac:spMkLst>
        </pc:spChg>
      </pc:sldChg>
      <pc:sldChg chg="modSp mod">
        <pc:chgData name="Fielenbach, Eric A CIV (USA)" userId="ab9acaba-5e2f-4e29-bb9b-e605ffbc5c3d" providerId="ADAL" clId="{6CCA09EA-7C4A-4FC2-919D-F0876CD1E9F6}" dt="2026-09-18T15:49:21.905" v="9813" actId="20577"/>
        <pc:sldMkLst>
          <pc:docMk/>
          <pc:sldMk cId="249908543" sldId="2147473219"/>
        </pc:sldMkLst>
      </pc:sldChg>
      <pc:sldMasterChg chg="delSldLayout">
        <pc:chgData name="Fielenbach, Eric A CIV (USA)" userId="ab9acaba-5e2f-4e29-bb9b-e605ffbc5c3d" providerId="ADAL" clId="{6CCA09EA-7C4A-4FC2-919D-F0876CD1E9F6}" dt="2026-09-18T14:45:46.825" v="3947" actId="47"/>
        <pc:sldMasterMkLst>
          <pc:docMk/>
          <pc:sldMasterMk cId="3105391325" sldId="2147483669"/>
        </pc:sldMasterMkLst>
      </pc:sldMasterChg>
    </pc:docChg>
  </pc:docChgLst>
  <pc:docChgLst>
    <pc:chgData name="Barry Whaley" userId="9uqHfqTY+WQ4dkIf2qE9JCxevKGyPVwD6WxLn6qB8eU=" providerId="None" clId="Web-{60AA1AE5-A38D-414D-B2BB-63C76303171A}"/>
    <pc:docChg chg="addSld delSld modSld">
      <pc:chgData name="Barry Whaley" userId="9uqHfqTY+WQ4dkIf2qE9JCxevKGyPVwD6WxLn6qB8eU=" providerId="None" clId="Web-{60AA1AE5-A38D-414D-B2BB-63C76303171A}" dt="2026-09-28T15:22:24.053" v="121" actId="20577"/>
      <pc:docMkLst>
        <pc:docMk/>
      </pc:docMkLst>
      <pc:sldChg chg="modSp">
        <pc:chgData name="Barry Whaley" userId="9uqHfqTY+WQ4dkIf2qE9JCxevKGyPVwD6WxLn6qB8eU=" providerId="None" clId="Web-{60AA1AE5-A38D-414D-B2BB-63C76303171A}" dt="2026-09-28T15:20:19.143" v="104"/>
        <pc:sldMkLst>
          <pc:docMk/>
          <pc:sldMk cId="2197326733" sldId="2134806011"/>
        </pc:sldMkLst>
        <pc:graphicFrameChg chg="mod modGraphic">
          <ac:chgData name="Barry Whaley" userId="9uqHfqTY+WQ4dkIf2qE9JCxevKGyPVwD6WxLn6qB8eU=" providerId="None" clId="Web-{60AA1AE5-A38D-414D-B2BB-63C76303171A}" dt="2026-09-28T15:20:19.143" v="104"/>
          <ac:graphicFrameMkLst>
            <pc:docMk/>
            <pc:sldMk cId="2197326733" sldId="2134806011"/>
            <ac:graphicFrameMk id="3" creationId="{20EC939D-AEAD-5AE2-3936-AFA087AB8278}"/>
          </ac:graphicFrameMkLst>
        </pc:graphicFrameChg>
      </pc:sldChg>
      <pc:sldChg chg="modSp">
        <pc:chgData name="Barry Whaley" userId="9uqHfqTY+WQ4dkIf2qE9JCxevKGyPVwD6WxLn6qB8eU=" providerId="None" clId="Web-{60AA1AE5-A38D-414D-B2BB-63C76303171A}" dt="2026-09-28T15:20:36.440" v="106" actId="20577"/>
        <pc:sldMkLst>
          <pc:docMk/>
          <pc:sldMk cId="1370567397" sldId="2147473234"/>
        </pc:sldMkLst>
        <pc:spChg chg="mod">
          <ac:chgData name="Barry Whaley" userId="9uqHfqTY+WQ4dkIf2qE9JCxevKGyPVwD6WxLn6qB8eU=" providerId="None" clId="Web-{60AA1AE5-A38D-414D-B2BB-63C76303171A}" dt="2026-09-28T15:20:36.440" v="106" actId="20577"/>
          <ac:spMkLst>
            <pc:docMk/>
            <pc:sldMk cId="1370567397" sldId="2147473234"/>
            <ac:spMk id="2" creationId="{1E12D0A3-2B7A-C70F-D596-E875594DB87B}"/>
          </ac:spMkLst>
        </pc:spChg>
      </pc:sldChg>
      <pc:sldChg chg="modSp">
        <pc:chgData name="Barry Whaley" userId="9uqHfqTY+WQ4dkIf2qE9JCxevKGyPVwD6WxLn6qB8eU=" providerId="None" clId="Web-{60AA1AE5-A38D-414D-B2BB-63C76303171A}" dt="2026-09-28T15:20:40.471" v="107" actId="20577"/>
        <pc:sldMkLst>
          <pc:docMk/>
          <pc:sldMk cId="4265590043" sldId="2147473235"/>
        </pc:sldMkLst>
        <pc:spChg chg="mod">
          <ac:chgData name="Barry Whaley" userId="9uqHfqTY+WQ4dkIf2qE9JCxevKGyPVwD6WxLn6qB8eU=" providerId="None" clId="Web-{60AA1AE5-A38D-414D-B2BB-63C76303171A}" dt="2026-09-28T15:20:40.471" v="107" actId="20577"/>
          <ac:spMkLst>
            <pc:docMk/>
            <pc:sldMk cId="4265590043" sldId="2147473235"/>
            <ac:spMk id="2" creationId="{A5DB9273-0D9F-87F3-ABA6-06A0EBAF67EC}"/>
          </ac:spMkLst>
        </pc:spChg>
      </pc:sldChg>
      <pc:sldChg chg="modSp">
        <pc:chgData name="Barry Whaley" userId="9uqHfqTY+WQ4dkIf2qE9JCxevKGyPVwD6WxLn6qB8eU=" providerId="None" clId="Web-{60AA1AE5-A38D-414D-B2BB-63C76303171A}" dt="2026-09-28T15:20:43.034" v="108" actId="20577"/>
        <pc:sldMkLst>
          <pc:docMk/>
          <pc:sldMk cId="1082201201" sldId="2147473236"/>
        </pc:sldMkLst>
        <pc:spChg chg="mod">
          <ac:chgData name="Barry Whaley" userId="9uqHfqTY+WQ4dkIf2qE9JCxevKGyPVwD6WxLn6qB8eU=" providerId="None" clId="Web-{60AA1AE5-A38D-414D-B2BB-63C76303171A}" dt="2026-09-28T15:20:43.034" v="108" actId="20577"/>
          <ac:spMkLst>
            <pc:docMk/>
            <pc:sldMk cId="1082201201" sldId="2147473236"/>
            <ac:spMk id="2" creationId="{BB5D7CDD-0B09-53E2-0B42-702A808C127D}"/>
          </ac:spMkLst>
        </pc:spChg>
      </pc:sldChg>
      <pc:sldChg chg="modSp">
        <pc:chgData name="Barry Whaley" userId="9uqHfqTY+WQ4dkIf2qE9JCxevKGyPVwD6WxLn6qB8eU=" providerId="None" clId="Web-{60AA1AE5-A38D-414D-B2BB-63C76303171A}" dt="2026-09-28T15:22:24.053" v="121" actId="20577"/>
        <pc:sldMkLst>
          <pc:docMk/>
          <pc:sldMk cId="1334198088" sldId="2147473249"/>
        </pc:sldMkLst>
        <pc:spChg chg="mod">
          <ac:chgData name="Barry Whaley" userId="9uqHfqTY+WQ4dkIf2qE9JCxevKGyPVwD6WxLn6qB8eU=" providerId="None" clId="Web-{60AA1AE5-A38D-414D-B2BB-63C76303171A}" dt="2026-09-28T15:22:24.053" v="121" actId="20577"/>
          <ac:spMkLst>
            <pc:docMk/>
            <pc:sldMk cId="1334198088" sldId="2147473249"/>
            <ac:spMk id="3" creationId="{16F6FFAC-D055-43DF-6EEE-58967894DF56}"/>
          </ac:spMkLst>
        </pc:spChg>
      </pc:sldChg>
      <pc:sldChg chg="modSp new del">
        <pc:chgData name="Barry Whaley" userId="9uqHfqTY+WQ4dkIf2qE9JCxevKGyPVwD6WxLn6qB8eU=" providerId="None" clId="Web-{60AA1AE5-A38D-414D-B2BB-63C76303171A}" dt="2026-09-28T15:21:01.318" v="112"/>
        <pc:sldMkLst>
          <pc:docMk/>
          <pc:sldMk cId="3778035631" sldId="2147473257"/>
        </pc:sldMkLst>
        <pc:spChg chg="mod">
          <ac:chgData name="Barry Whaley" userId="9uqHfqTY+WQ4dkIf2qE9JCxevKGyPVwD6WxLn6qB8eU=" providerId="None" clId="Web-{60AA1AE5-A38D-414D-B2BB-63C76303171A}" dt="2026-09-28T15:20:56.802" v="110" actId="20577"/>
          <ac:spMkLst>
            <pc:docMk/>
            <pc:sldMk cId="3778035631" sldId="2147473257"/>
            <ac:spMk id="3" creationId="{C7D575F7-710E-47B6-2BBF-F8A131D31B6F}"/>
          </ac:spMkLst>
        </pc:spChg>
      </pc:sldChg>
      <pc:sldChg chg="modSp add replId">
        <pc:chgData name="Barry Whaley" userId="9uqHfqTY+WQ4dkIf2qE9JCxevKGyPVwD6WxLn6qB8eU=" providerId="None" clId="Web-{60AA1AE5-A38D-414D-B2BB-63C76303171A}" dt="2026-09-28T15:22:04.225" v="117" actId="20577"/>
        <pc:sldMkLst>
          <pc:docMk/>
          <pc:sldMk cId="3983640710" sldId="2147473258"/>
        </pc:sldMkLst>
        <pc:spChg chg="mod">
          <ac:chgData name="Barry Whaley" userId="9uqHfqTY+WQ4dkIf2qE9JCxevKGyPVwD6WxLn6qB8eU=" providerId="None" clId="Web-{60AA1AE5-A38D-414D-B2BB-63C76303171A}" dt="2026-09-28T15:21:20.271" v="114" actId="20577"/>
          <ac:spMkLst>
            <pc:docMk/>
            <pc:sldMk cId="3983640710" sldId="2147473258"/>
            <ac:spMk id="2" creationId="{D4D1AE7C-A34D-6BE4-FB6F-64CC80D1E77F}"/>
          </ac:spMkLst>
        </pc:spChg>
        <pc:spChg chg="mod">
          <ac:chgData name="Barry Whaley" userId="9uqHfqTY+WQ4dkIf2qE9JCxevKGyPVwD6WxLn6qB8eU=" providerId="None" clId="Web-{60AA1AE5-A38D-414D-B2BB-63C76303171A}" dt="2026-09-28T15:22:04.225" v="117" actId="20577"/>
          <ac:spMkLst>
            <pc:docMk/>
            <pc:sldMk cId="3983640710" sldId="2147473258"/>
            <ac:spMk id="3" creationId="{BD277F09-FE1D-6520-0D3C-D735655D9CCA}"/>
          </ac:spMkLst>
        </pc:spChg>
      </pc:sldChg>
    </pc:docChg>
  </pc:docChgLst>
  <pc:docChgLst>
    <pc:chgData name="Fielenbach, Eric A CIV (USA)" userId="ab9acaba-5e2f-4e29-bb9b-e605ffbc5c3d" providerId="ADAL" clId="{B737E8EB-31AE-46CA-9096-278C9BB8A3ED}"/>
    <pc:docChg chg="undo custSel addSld modSld sldOrd">
      <pc:chgData name="Fielenbach, Eric A CIV (USA)" userId="ab9acaba-5e2f-4e29-bb9b-e605ffbc5c3d" providerId="ADAL" clId="{B737E8EB-31AE-46CA-9096-278C9BB8A3ED}" dt="2026-09-18T16:07:12.176" v="10694"/>
      <pc:docMkLst>
        <pc:docMk/>
      </pc:docMkLst>
      <pc:sldChg chg="modSp mod">
        <pc:chgData name="Fielenbach, Eric A CIV (USA)" userId="ab9acaba-5e2f-4e29-bb9b-e605ffbc5c3d" providerId="ADAL" clId="{B737E8EB-31AE-46CA-9096-278C9BB8A3ED}" dt="2026-09-17T21:15:09.595" v="24" actId="20577"/>
        <pc:sldMkLst>
          <pc:docMk/>
          <pc:sldMk cId="2197326733" sldId="2134806011"/>
        </pc:sldMkLst>
      </pc:sldChg>
      <pc:sldChg chg="modSp mod">
        <pc:chgData name="Fielenbach, Eric A CIV (USA)" userId="ab9acaba-5e2f-4e29-bb9b-e605ffbc5c3d" providerId="ADAL" clId="{B737E8EB-31AE-46CA-9096-278C9BB8A3ED}" dt="2026-09-18T03:46:20.045" v="8806" actId="20577"/>
        <pc:sldMkLst>
          <pc:docMk/>
          <pc:sldMk cId="249908543" sldId="2147473219"/>
        </pc:sldMkLst>
        <pc:spChg chg="mod">
          <ac:chgData name="Fielenbach, Eric A CIV (USA)" userId="ab9acaba-5e2f-4e29-bb9b-e605ffbc5c3d" providerId="ADAL" clId="{B737E8EB-31AE-46CA-9096-278C9BB8A3ED}" dt="2026-09-17T21:32:24.435" v="747" actId="20577"/>
          <ac:spMkLst>
            <pc:docMk/>
            <pc:sldMk cId="249908543" sldId="2147473219"/>
            <ac:spMk id="2" creationId="{08A2AE0D-A35F-BAAF-6C60-501FEF4E071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097417-347B-4922-A95D-0C0501EB69AE}" type="datetimeFigureOut">
              <a:rPr lang="en-US" smtClean="0"/>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EB4B54-CFD6-4581-ADAD-54343A03B28F}" type="slidenum">
              <a:rPr lang="en-US" smtClean="0"/>
              <a:t>‹#›</a:t>
            </a:fld>
            <a:endParaRPr lang="en-US"/>
          </a:p>
        </p:txBody>
      </p:sp>
    </p:spTree>
    <p:extLst>
      <p:ext uri="{BB962C8B-B14F-4D97-AF65-F5344CB8AC3E}">
        <p14:creationId xmlns:p14="http://schemas.microsoft.com/office/powerpoint/2010/main" val="2909876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B4B54-CFD6-4581-ADAD-54343A03B28F}" type="slidenum">
              <a:rPr lang="en-US" smtClean="0"/>
              <a:t>3</a:t>
            </a:fld>
            <a:endParaRPr lang="en-US"/>
          </a:p>
        </p:txBody>
      </p:sp>
    </p:spTree>
    <p:extLst>
      <p:ext uri="{BB962C8B-B14F-4D97-AF65-F5344CB8AC3E}">
        <p14:creationId xmlns:p14="http://schemas.microsoft.com/office/powerpoint/2010/main" val="1287819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5"/>
          </p:nvPr>
        </p:nvSpPr>
        <p:spPr/>
        <p:txBody>
          <a:bodyPr/>
          <a:lstStyle/>
          <a:p>
            <a:fld id="{DCEB4B54-CFD6-4581-ADAD-54343A03B28F}" type="slidenum">
              <a:rPr lang="en-US" smtClean="0"/>
              <a:t>12</a:t>
            </a:fld>
            <a:endParaRPr lang="en-US"/>
          </a:p>
        </p:txBody>
      </p:sp>
    </p:spTree>
    <p:extLst>
      <p:ext uri="{BB962C8B-B14F-4D97-AF65-F5344CB8AC3E}">
        <p14:creationId xmlns:p14="http://schemas.microsoft.com/office/powerpoint/2010/main" val="27656047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F81E7-0611-7FF4-12DD-0E02D7972A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6128C-2676-9A05-96CC-D78B311557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1F63AB-46B7-51C5-D106-484F817F95EF}"/>
              </a:ext>
            </a:extLst>
          </p:cNvPr>
          <p:cNvSpPr>
            <a:spLocks noGrp="1"/>
          </p:cNvSpPr>
          <p:nvPr>
            <p:ph type="body" idx="1"/>
          </p:nvPr>
        </p:nvSpPr>
        <p:spPr/>
        <p:txBody>
          <a:bodyPr/>
          <a:lstStyle/>
          <a:p>
            <a:pPr lvl="0"/>
            <a:endParaRPr lang="en-US" dirty="0"/>
          </a:p>
        </p:txBody>
      </p:sp>
      <p:sp>
        <p:nvSpPr>
          <p:cNvPr id="4" name="Slide Number Placeholder 3">
            <a:extLst>
              <a:ext uri="{FF2B5EF4-FFF2-40B4-BE49-F238E27FC236}">
                <a16:creationId xmlns:a16="http://schemas.microsoft.com/office/drawing/2014/main" id="{B1C7746C-8A8B-3D6F-B0C2-489F953036BD}"/>
              </a:ext>
            </a:extLst>
          </p:cNvPr>
          <p:cNvSpPr>
            <a:spLocks noGrp="1"/>
          </p:cNvSpPr>
          <p:nvPr>
            <p:ph type="sldNum" sz="quarter" idx="5"/>
          </p:nvPr>
        </p:nvSpPr>
        <p:spPr/>
        <p:txBody>
          <a:bodyPr/>
          <a:lstStyle/>
          <a:p>
            <a:fld id="{DCEB4B54-CFD6-4581-ADAD-54343A03B28F}" type="slidenum">
              <a:rPr lang="en-US" smtClean="0"/>
              <a:t>13</a:t>
            </a:fld>
            <a:endParaRPr lang="en-US"/>
          </a:p>
        </p:txBody>
      </p:sp>
    </p:spTree>
    <p:extLst>
      <p:ext uri="{BB962C8B-B14F-4D97-AF65-F5344CB8AC3E}">
        <p14:creationId xmlns:p14="http://schemas.microsoft.com/office/powerpoint/2010/main" val="3408534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B4B54-CFD6-4581-ADAD-54343A03B28F}" type="slidenum">
              <a:rPr lang="en-US" smtClean="0"/>
              <a:t>20</a:t>
            </a:fld>
            <a:endParaRPr lang="en-US"/>
          </a:p>
        </p:txBody>
      </p:sp>
    </p:spTree>
    <p:extLst>
      <p:ext uri="{BB962C8B-B14F-4D97-AF65-F5344CB8AC3E}">
        <p14:creationId xmlns:p14="http://schemas.microsoft.com/office/powerpoint/2010/main" val="31391251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B4B54-CFD6-4581-ADAD-54343A03B28F}" type="slidenum">
              <a:rPr lang="en-US" smtClean="0"/>
              <a:t>21</a:t>
            </a:fld>
            <a:endParaRPr lang="en-US"/>
          </a:p>
        </p:txBody>
      </p:sp>
    </p:spTree>
    <p:extLst>
      <p:ext uri="{BB962C8B-B14F-4D97-AF65-F5344CB8AC3E}">
        <p14:creationId xmlns:p14="http://schemas.microsoft.com/office/powerpoint/2010/main" val="28021640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CEB4B54-CFD6-4581-ADAD-54343A03B28F}" type="slidenum">
              <a:rPr lang="en-US" smtClean="0"/>
              <a:t>22</a:t>
            </a:fld>
            <a:endParaRPr lang="en-US"/>
          </a:p>
        </p:txBody>
      </p:sp>
    </p:spTree>
    <p:extLst>
      <p:ext uri="{BB962C8B-B14F-4D97-AF65-F5344CB8AC3E}">
        <p14:creationId xmlns:p14="http://schemas.microsoft.com/office/powerpoint/2010/main" val="490732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9BA6F-FF9B-23F5-AC90-FD768BCF44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6C1ADC-85C1-5D06-280F-A0BDD10E5B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3EF944-ECEF-C95F-9D15-2D4E10B3B5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EDD793-42E1-06DF-41C2-E2FE57386A4B}"/>
              </a:ext>
            </a:extLst>
          </p:cNvPr>
          <p:cNvSpPr>
            <a:spLocks noGrp="1"/>
          </p:cNvSpPr>
          <p:nvPr>
            <p:ph type="sldNum" sz="quarter" idx="5"/>
          </p:nvPr>
        </p:nvSpPr>
        <p:spPr/>
        <p:txBody>
          <a:bodyPr/>
          <a:lstStyle/>
          <a:p>
            <a:fld id="{DCEB4B54-CFD6-4581-ADAD-54343A03B28F}" type="slidenum">
              <a:rPr lang="en-US" smtClean="0"/>
              <a:t>23</a:t>
            </a:fld>
            <a:endParaRPr lang="en-US"/>
          </a:p>
        </p:txBody>
      </p:sp>
    </p:spTree>
    <p:extLst>
      <p:ext uri="{BB962C8B-B14F-4D97-AF65-F5344CB8AC3E}">
        <p14:creationId xmlns:p14="http://schemas.microsoft.com/office/powerpoint/2010/main" val="3322914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l="-16000" r="-16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B396B-CE44-EA8C-9821-BCFEBD836085}"/>
              </a:ext>
            </a:extLst>
          </p:cNvPr>
          <p:cNvSpPr>
            <a:spLocks noGrp="1"/>
          </p:cNvSpPr>
          <p:nvPr>
            <p:ph type="ctrTitle"/>
          </p:nvPr>
        </p:nvSpPr>
        <p:spPr>
          <a:xfrm>
            <a:off x="1524000" y="2394936"/>
            <a:ext cx="9144000" cy="1440153"/>
          </a:xfrm>
        </p:spPr>
        <p:txBody>
          <a:bodyPr anchor="ctr">
            <a:normAutofit/>
          </a:bodyPr>
          <a:lstStyle>
            <a:lvl1pPr algn="ctr">
              <a:defRPr sz="4400">
                <a:solidFill>
                  <a:schemeClr val="bg1"/>
                </a:solidFill>
                <a:latin typeface="Oswald"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80448329-8DB9-3672-35D8-9AE24C96E157}"/>
              </a:ext>
            </a:extLst>
          </p:cNvPr>
          <p:cNvSpPr>
            <a:spLocks noGrp="1"/>
          </p:cNvSpPr>
          <p:nvPr>
            <p:ph type="subTitle" idx="1"/>
          </p:nvPr>
        </p:nvSpPr>
        <p:spPr>
          <a:xfrm>
            <a:off x="1524000" y="3879225"/>
            <a:ext cx="9144000" cy="450647"/>
          </a:xfrm>
        </p:spPr>
        <p:txBody>
          <a:bodyPr anchor="ct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Text Placeholder 25">
            <a:extLst>
              <a:ext uri="{FF2B5EF4-FFF2-40B4-BE49-F238E27FC236}">
                <a16:creationId xmlns:a16="http://schemas.microsoft.com/office/drawing/2014/main" id="{66653231-2EAC-336A-F795-0BF96A3331E1}"/>
              </a:ext>
            </a:extLst>
          </p:cNvPr>
          <p:cNvSpPr>
            <a:spLocks noGrp="1"/>
          </p:cNvSpPr>
          <p:nvPr>
            <p:ph type="body" sz="quarter" idx="13" hasCustomPrompt="1"/>
          </p:nvPr>
        </p:nvSpPr>
        <p:spPr>
          <a:xfrm>
            <a:off x="1524000" y="4610531"/>
            <a:ext cx="3622158" cy="1352278"/>
          </a:xfrm>
        </p:spPr>
        <p:txBody>
          <a:bodyPr anchor="ctr">
            <a:noAutofit/>
          </a:bodyPr>
          <a:lstStyle>
            <a:lvl1pPr marL="0" indent="0">
              <a:lnSpc>
                <a:spcPct val="100000"/>
              </a:lnSpc>
              <a:spcBef>
                <a:spcPts val="0"/>
              </a:spcBef>
              <a:buNone/>
              <a:defRPr sz="1600">
                <a:solidFill>
                  <a:schemeClr val="bg1"/>
                </a:solidFill>
                <a:latin typeface="Arial Narrow" panose="020B0606020202030204" pitchFamily="34" charset="0"/>
              </a:defRPr>
            </a:lvl1pPr>
            <a:lvl2pPr>
              <a:defRPr>
                <a:solidFill>
                  <a:schemeClr val="bg1"/>
                </a:solidFill>
              </a:defRPr>
            </a:lvl2pPr>
            <a:lvl3pPr>
              <a:defRPr>
                <a:solidFill>
                  <a:schemeClr val="bg1"/>
                </a:solidFill>
              </a:defRPr>
            </a:lvl3pPr>
            <a:lvl4pPr>
              <a:defRPr>
                <a:solidFill>
                  <a:schemeClr val="bg1"/>
                </a:solidFill>
              </a:defRPr>
            </a:lvl4pPr>
            <a:lvl5pPr marL="1828800" indent="0">
              <a:buNone/>
              <a:defRPr>
                <a:solidFill>
                  <a:schemeClr val="bg1"/>
                </a:solidFill>
              </a:defRPr>
            </a:lvl5pPr>
          </a:lstStyle>
          <a:p>
            <a:pPr lvl="0"/>
            <a:r>
              <a:rPr lang="en-US"/>
              <a:t>Click to add Name, Title, Organization, Event Name, and/or Date</a:t>
            </a:r>
          </a:p>
        </p:txBody>
      </p:sp>
      <p:sp>
        <p:nvSpPr>
          <p:cNvPr id="8" name="Text Placeholder 25">
            <a:extLst>
              <a:ext uri="{FF2B5EF4-FFF2-40B4-BE49-F238E27FC236}">
                <a16:creationId xmlns:a16="http://schemas.microsoft.com/office/drawing/2014/main" id="{C9DFB1AB-D154-F295-2634-F31845D07904}"/>
              </a:ext>
            </a:extLst>
          </p:cNvPr>
          <p:cNvSpPr>
            <a:spLocks noGrp="1"/>
          </p:cNvSpPr>
          <p:nvPr>
            <p:ph type="body" sz="quarter" idx="17" hasCustomPrompt="1"/>
          </p:nvPr>
        </p:nvSpPr>
        <p:spPr>
          <a:xfrm>
            <a:off x="5709684" y="4610531"/>
            <a:ext cx="4958316" cy="1352278"/>
          </a:xfrm>
        </p:spPr>
        <p:txBody>
          <a:bodyPr anchor="ctr">
            <a:noAutofit/>
          </a:bodyPr>
          <a:lstStyle>
            <a:lvl1pPr marL="0" indent="0">
              <a:lnSpc>
                <a:spcPct val="100000"/>
              </a:lnSpc>
              <a:spcBef>
                <a:spcPts val="0"/>
              </a:spcBef>
              <a:buNone/>
              <a:defRPr sz="1200">
                <a:solidFill>
                  <a:schemeClr val="bg1"/>
                </a:solidFill>
                <a:latin typeface="Arial Narrow" panose="020B0606020202030204" pitchFamily="34" charset="0"/>
              </a:defRPr>
            </a:lvl1pPr>
            <a:lvl2pPr>
              <a:defRPr>
                <a:solidFill>
                  <a:schemeClr val="bg1"/>
                </a:solidFill>
              </a:defRPr>
            </a:lvl2pPr>
            <a:lvl3pPr>
              <a:defRPr>
                <a:solidFill>
                  <a:schemeClr val="bg1"/>
                </a:solidFill>
              </a:defRPr>
            </a:lvl3pPr>
            <a:lvl4pPr>
              <a:defRPr>
                <a:solidFill>
                  <a:schemeClr val="bg1"/>
                </a:solidFill>
              </a:defRPr>
            </a:lvl4pPr>
            <a:lvl5pPr marL="1828800" indent="0">
              <a:buNone/>
              <a:defRPr>
                <a:solidFill>
                  <a:schemeClr val="bg1"/>
                </a:solidFill>
              </a:defRPr>
            </a:lvl5pPr>
          </a:lstStyle>
          <a:p>
            <a:pPr lvl="0"/>
            <a:r>
              <a:rPr lang="en-US"/>
              <a:t>Click to add Date, or additional information:  Controlled by, Category, Distribution, POC</a:t>
            </a:r>
          </a:p>
        </p:txBody>
      </p:sp>
      <p:sp>
        <p:nvSpPr>
          <p:cNvPr id="9" name="Text Placeholder 25">
            <a:extLst>
              <a:ext uri="{FF2B5EF4-FFF2-40B4-BE49-F238E27FC236}">
                <a16:creationId xmlns:a16="http://schemas.microsoft.com/office/drawing/2014/main" id="{053FE5A3-125E-3BDB-F38A-149C0A8F37C4}"/>
              </a:ext>
            </a:extLst>
          </p:cNvPr>
          <p:cNvSpPr>
            <a:spLocks noGrp="1"/>
          </p:cNvSpPr>
          <p:nvPr>
            <p:ph type="body" sz="quarter" idx="18" hasCustomPrompt="1"/>
          </p:nvPr>
        </p:nvSpPr>
        <p:spPr>
          <a:xfrm>
            <a:off x="1748931" y="6268478"/>
            <a:ext cx="8694138" cy="365948"/>
          </a:xfrm>
        </p:spPr>
        <p:txBody>
          <a:bodyPr anchor="b">
            <a:noAutofit/>
          </a:bodyPr>
          <a:lstStyle>
            <a:lvl1pPr marL="0" indent="0">
              <a:lnSpc>
                <a:spcPct val="100000"/>
              </a:lnSpc>
              <a:spcBef>
                <a:spcPts val="0"/>
              </a:spcBef>
              <a:buNone/>
              <a:defRPr sz="1000">
                <a:solidFill>
                  <a:schemeClr val="bg1"/>
                </a:solidFill>
                <a:latin typeface="Arial Narrow" panose="020B0606020202030204" pitchFamily="34" charset="0"/>
              </a:defRPr>
            </a:lvl1pPr>
            <a:lvl2pPr>
              <a:defRPr>
                <a:solidFill>
                  <a:schemeClr val="bg1"/>
                </a:solidFill>
              </a:defRPr>
            </a:lvl2pPr>
            <a:lvl3pPr>
              <a:defRPr>
                <a:solidFill>
                  <a:schemeClr val="bg1"/>
                </a:solidFill>
              </a:defRPr>
            </a:lvl3pPr>
            <a:lvl4pPr>
              <a:defRPr>
                <a:solidFill>
                  <a:schemeClr val="bg1"/>
                </a:solidFill>
              </a:defRPr>
            </a:lvl4pPr>
            <a:lvl5pPr marL="1828800" indent="0">
              <a:buNone/>
              <a:defRPr>
                <a:solidFill>
                  <a:schemeClr val="bg1"/>
                </a:solidFill>
              </a:defRPr>
            </a:lvl5pPr>
          </a:lstStyle>
          <a:p>
            <a:pPr lvl="0"/>
            <a:r>
              <a:rPr lang="en-US"/>
              <a:t>Click to add distribution statements/disclaimers.  [AUTHOR: See DoDI 5230.24 for applicable distribution statement. Following is an example. ] Distribution Statement C: Distribution authorized to U.S. Government agencies and their contractors (reason) (date of determination). Other requests for this document shall be referred to (controlling DoD office</a:t>
            </a:r>
          </a:p>
        </p:txBody>
      </p:sp>
      <p:pic>
        <p:nvPicPr>
          <p:cNvPr id="13" name="Picture 12" descr="A red and black sign&#10;&#10;AI-generated content may be incorrect.">
            <a:extLst>
              <a:ext uri="{FF2B5EF4-FFF2-40B4-BE49-F238E27FC236}">
                <a16:creationId xmlns:a16="http://schemas.microsoft.com/office/drawing/2014/main" id="{CD76C9E2-4E1C-F04A-9D69-99AB14B6D1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1122" y="223574"/>
            <a:ext cx="5309755" cy="1846236"/>
          </a:xfrm>
          <a:prstGeom prst="rect">
            <a:avLst/>
          </a:prstGeom>
        </p:spPr>
      </p:pic>
      <p:pic>
        <p:nvPicPr>
          <p:cNvPr id="11" name="Picture 10" descr="Logo&#10;&#10;AI-generated content may be incorrect.">
            <a:extLst>
              <a:ext uri="{FF2B5EF4-FFF2-40B4-BE49-F238E27FC236}">
                <a16:creationId xmlns:a16="http://schemas.microsoft.com/office/drawing/2014/main" id="{257F3A94-6B74-4AA8-BE33-687FA86565C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98958" y="160344"/>
            <a:ext cx="1371600" cy="1371600"/>
          </a:xfrm>
          <a:prstGeom prst="rect">
            <a:avLst/>
          </a:prstGeom>
        </p:spPr>
      </p:pic>
      <p:pic>
        <p:nvPicPr>
          <p:cNvPr id="14" name="Picture 13">
            <a:extLst>
              <a:ext uri="{FF2B5EF4-FFF2-40B4-BE49-F238E27FC236}">
                <a16:creationId xmlns:a16="http://schemas.microsoft.com/office/drawing/2014/main" id="{2BB5B4D9-276C-4AF5-8FE3-58B8C15BB165}"/>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10681822" y="357150"/>
            <a:ext cx="1371600" cy="1365134"/>
          </a:xfrm>
          <a:prstGeom prst="rect">
            <a:avLst/>
          </a:prstGeom>
        </p:spPr>
      </p:pic>
      <p:pic>
        <p:nvPicPr>
          <p:cNvPr id="15" name="Picture 14" descr="Logo, company name&#10;&#10;AI-generated content may be incorrect.">
            <a:extLst>
              <a:ext uri="{FF2B5EF4-FFF2-40B4-BE49-F238E27FC236}">
                <a16:creationId xmlns:a16="http://schemas.microsoft.com/office/drawing/2014/main" id="{ED6780BD-8CD7-44CC-8E89-038716E0BE1A}"/>
              </a:ext>
            </a:extLst>
          </p:cNvPr>
          <p:cNvPicPr>
            <a:picLocks noChangeAspect="1"/>
          </p:cNvPicPr>
          <p:nvPr userDrawn="1"/>
        </p:nvPicPr>
        <p:blipFill>
          <a:blip r:embed="rId6"/>
          <a:stretch>
            <a:fillRect/>
          </a:stretch>
        </p:blipFill>
        <p:spPr>
          <a:xfrm>
            <a:off x="10664651" y="2954031"/>
            <a:ext cx="1405942" cy="1405942"/>
          </a:xfrm>
          <a:prstGeom prst="rect">
            <a:avLst/>
          </a:prstGeom>
        </p:spPr>
      </p:pic>
      <p:pic>
        <p:nvPicPr>
          <p:cNvPr id="4" name="Picture 3" descr="Emoji">
            <a:extLst>
              <a:ext uri="{FF2B5EF4-FFF2-40B4-BE49-F238E27FC236}">
                <a16:creationId xmlns:a16="http://schemas.microsoft.com/office/drawing/2014/main" id="{013FDBBB-40E8-9DE5-BCC8-F03AE85BC6A1}"/>
              </a:ext>
            </a:extLst>
          </p:cNvPr>
          <p:cNvPicPr>
            <a:picLocks noChangeAspect="1"/>
          </p:cNvPicPr>
          <p:nvPr userDrawn="1"/>
        </p:nvPicPr>
        <p:blipFill>
          <a:blip r:embed="rId7"/>
          <a:stretch>
            <a:fillRect/>
          </a:stretch>
        </p:blipFill>
        <p:spPr>
          <a:xfrm>
            <a:off x="10667145" y="1795058"/>
            <a:ext cx="1405941" cy="1405941"/>
          </a:xfrm>
          <a:prstGeom prst="rect">
            <a:avLst/>
          </a:prstGeom>
        </p:spPr>
      </p:pic>
    </p:spTree>
    <p:extLst>
      <p:ext uri="{BB962C8B-B14F-4D97-AF65-F5344CB8AC3E}">
        <p14:creationId xmlns:p14="http://schemas.microsoft.com/office/powerpoint/2010/main" val="3352892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E81CE-5714-4EB4-C732-9504F19C1C50}"/>
              </a:ext>
            </a:extLst>
          </p:cNvPr>
          <p:cNvSpPr>
            <a:spLocks noGrp="1"/>
          </p:cNvSpPr>
          <p:nvPr>
            <p:ph type="title"/>
          </p:nvPr>
        </p:nvSpPr>
        <p:spPr>
          <a:xfrm>
            <a:off x="876734" y="194796"/>
            <a:ext cx="10515600" cy="1325563"/>
          </a:xfrm>
        </p:spPr>
        <p:txBody>
          <a:bodyPr/>
          <a:lstStyle>
            <a:lvl1pPr>
              <a:defRPr>
                <a:latin typeface="Oswald"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0CD5CD3A-BD29-F2E3-77E1-BF67B117CCBE}"/>
              </a:ext>
            </a:extLst>
          </p:cNvPr>
          <p:cNvSpPr>
            <a:spLocks noGrp="1"/>
          </p:cNvSpPr>
          <p:nvPr>
            <p:ph idx="1"/>
          </p:nvPr>
        </p:nvSpPr>
        <p:spPr>
          <a:xfrm>
            <a:off x="492242" y="1553996"/>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a:extLst>
              <a:ext uri="{FF2B5EF4-FFF2-40B4-BE49-F238E27FC236}">
                <a16:creationId xmlns:a16="http://schemas.microsoft.com/office/drawing/2014/main" id="{B17020FB-B2C4-7611-5DF3-C7653DD122F1}"/>
              </a:ext>
            </a:extLst>
          </p:cNvPr>
          <p:cNvSpPr/>
          <p:nvPr/>
        </p:nvSpPr>
        <p:spPr>
          <a:xfrm>
            <a:off x="0" y="6681694"/>
            <a:ext cx="12192000" cy="176306"/>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Content Placeholder 5" descr="Logo&#10;&#10;AI-generated content may be incorrect.">
            <a:extLst>
              <a:ext uri="{FF2B5EF4-FFF2-40B4-BE49-F238E27FC236}">
                <a16:creationId xmlns:a16="http://schemas.microsoft.com/office/drawing/2014/main" id="{16FB9339-2137-6C4F-1E67-E9163CE0D8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98829" y="135058"/>
            <a:ext cx="1079088" cy="1079088"/>
          </a:xfrm>
          <a:prstGeom prst="rect">
            <a:avLst/>
          </a:prstGeom>
        </p:spPr>
      </p:pic>
      <p:sp>
        <p:nvSpPr>
          <p:cNvPr id="12" name="Rectangle 11">
            <a:extLst>
              <a:ext uri="{FF2B5EF4-FFF2-40B4-BE49-F238E27FC236}">
                <a16:creationId xmlns:a16="http://schemas.microsoft.com/office/drawing/2014/main" id="{3DA50E47-0B5B-3436-C940-950CFB06BF4A}"/>
              </a:ext>
            </a:extLst>
          </p:cNvPr>
          <p:cNvSpPr/>
          <p:nvPr/>
        </p:nvSpPr>
        <p:spPr>
          <a:xfrm>
            <a:off x="0" y="1349083"/>
            <a:ext cx="12192000" cy="113503"/>
          </a:xfrm>
          <a:prstGeom prst="rect">
            <a:avLst/>
          </a:prstGeom>
          <a:gradFill flip="none" rotWithShape="1">
            <a:gsLst>
              <a:gs pos="0">
                <a:srgbClr val="C00000"/>
              </a:gs>
              <a:gs pos="100000">
                <a:srgbClr val="FF0000"/>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31D5F94-0D11-0868-830D-9850DE604A75}"/>
              </a:ext>
            </a:extLst>
          </p:cNvPr>
          <p:cNvSpPr/>
          <p:nvPr/>
        </p:nvSpPr>
        <p:spPr>
          <a:xfrm>
            <a:off x="0" y="6648057"/>
            <a:ext cx="12192000" cy="176306"/>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1D8971C3-1BFE-7EAB-BF18-4EBAFED9F8A2}"/>
              </a:ext>
            </a:extLst>
          </p:cNvPr>
          <p:cNvSpPr>
            <a:spLocks noGrp="1"/>
          </p:cNvSpPr>
          <p:nvPr>
            <p:ph type="dt" sz="half" idx="10"/>
          </p:nvPr>
        </p:nvSpPr>
        <p:spPr>
          <a:xfrm>
            <a:off x="838200" y="6572341"/>
            <a:ext cx="2743200" cy="365125"/>
          </a:xfrm>
        </p:spPr>
        <p:txBody>
          <a:bodyPr/>
          <a:lstStyle>
            <a:lvl1pPr>
              <a:defRPr>
                <a:solidFill>
                  <a:schemeClr val="bg1"/>
                </a:solidFill>
              </a:defRPr>
            </a:lvl1pPr>
          </a:lstStyle>
          <a:p>
            <a:endParaRPr lang="en-US"/>
          </a:p>
        </p:txBody>
      </p:sp>
      <p:sp>
        <p:nvSpPr>
          <p:cNvPr id="6" name="Slide Number Placeholder 5">
            <a:extLst>
              <a:ext uri="{FF2B5EF4-FFF2-40B4-BE49-F238E27FC236}">
                <a16:creationId xmlns:a16="http://schemas.microsoft.com/office/drawing/2014/main" id="{7CC54869-CAD3-E078-B0D9-42D8CBD35FA9}"/>
              </a:ext>
            </a:extLst>
          </p:cNvPr>
          <p:cNvSpPr>
            <a:spLocks noGrp="1"/>
          </p:cNvSpPr>
          <p:nvPr>
            <p:ph type="sldNum" sz="quarter" idx="12"/>
          </p:nvPr>
        </p:nvSpPr>
        <p:spPr>
          <a:xfrm>
            <a:off x="8610600" y="6572341"/>
            <a:ext cx="2743200" cy="365125"/>
          </a:xfrm>
        </p:spPr>
        <p:txBody>
          <a:bodyPr/>
          <a:lstStyle>
            <a:lvl1pPr>
              <a:defRPr>
                <a:solidFill>
                  <a:schemeClr val="bg1"/>
                </a:solidFill>
              </a:defRPr>
            </a:lvl1pPr>
          </a:lstStyle>
          <a:p>
            <a:fld id="{428DC087-E06D-45B5-A109-888585087B22}" type="slidenum">
              <a:rPr lang="en-US" smtClean="0"/>
              <a:t>‹#›</a:t>
            </a:fld>
            <a:endParaRPr lang="en-US"/>
          </a:p>
        </p:txBody>
      </p:sp>
      <p:sp>
        <p:nvSpPr>
          <p:cNvPr id="17" name="Rectangle 16">
            <a:extLst>
              <a:ext uri="{FF2B5EF4-FFF2-40B4-BE49-F238E27FC236}">
                <a16:creationId xmlns:a16="http://schemas.microsoft.com/office/drawing/2014/main" id="{1BD0C578-B4E0-D767-F8D4-06CD96CBE2EC}"/>
              </a:ext>
            </a:extLst>
          </p:cNvPr>
          <p:cNvSpPr/>
          <p:nvPr/>
        </p:nvSpPr>
        <p:spPr>
          <a:xfrm>
            <a:off x="0" y="0"/>
            <a:ext cx="12192000" cy="176306"/>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3DB94788-234C-055B-A497-71572F78CC5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1774" y="302794"/>
            <a:ext cx="780936" cy="777254"/>
          </a:xfrm>
          <a:prstGeom prst="rect">
            <a:avLst/>
          </a:prstGeom>
        </p:spPr>
      </p:pic>
      <p:sp>
        <p:nvSpPr>
          <p:cNvPr id="20" name="Footer Placeholder 4">
            <a:extLst>
              <a:ext uri="{FF2B5EF4-FFF2-40B4-BE49-F238E27FC236}">
                <a16:creationId xmlns:a16="http://schemas.microsoft.com/office/drawing/2014/main" id="{720A020D-004D-4830-C1C9-BA4663DA50F8}"/>
              </a:ext>
            </a:extLst>
          </p:cNvPr>
          <p:cNvSpPr>
            <a:spLocks noGrp="1"/>
          </p:cNvSpPr>
          <p:nvPr>
            <p:ph type="ftr" sz="quarter" idx="11"/>
          </p:nvPr>
        </p:nvSpPr>
        <p:spPr>
          <a:xfrm>
            <a:off x="4038600" y="6564170"/>
            <a:ext cx="4114800" cy="365125"/>
          </a:xfrm>
        </p:spPr>
        <p:txBody>
          <a:bodyPr/>
          <a:lstStyle>
            <a:lvl1pPr>
              <a:defRPr>
                <a:solidFill>
                  <a:schemeClr val="bg1"/>
                </a:solidFill>
              </a:defRPr>
            </a:lvl1pPr>
          </a:lstStyle>
          <a:p>
            <a:endParaRPr lang="en-US"/>
          </a:p>
        </p:txBody>
      </p:sp>
    </p:spTree>
    <p:extLst>
      <p:ext uri="{BB962C8B-B14F-4D97-AF65-F5344CB8AC3E}">
        <p14:creationId xmlns:p14="http://schemas.microsoft.com/office/powerpoint/2010/main" val="3888233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64968-B598-ABFD-4169-F645BE61A5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C7C8AB8-4AE6-7129-BB2E-F41A59E0935F}"/>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E7B60451-1935-0211-3875-6C96223EA63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2F5EAE5-A594-F9D6-7544-F287FA73ACB2}"/>
              </a:ext>
            </a:extLst>
          </p:cNvPr>
          <p:cNvSpPr>
            <a:spLocks noGrp="1"/>
          </p:cNvSpPr>
          <p:nvPr>
            <p:ph type="sldNum" sz="quarter" idx="12"/>
          </p:nvPr>
        </p:nvSpPr>
        <p:spPr/>
        <p:txBody>
          <a:bodyPr/>
          <a:lstStyle/>
          <a:p>
            <a:fld id="{428DC087-E06D-45B5-A109-888585087B22}" type="slidenum">
              <a:rPr lang="en-US" smtClean="0"/>
              <a:t>‹#›</a:t>
            </a:fld>
            <a:endParaRPr lang="en-US"/>
          </a:p>
        </p:txBody>
      </p:sp>
    </p:spTree>
    <p:extLst>
      <p:ext uri="{BB962C8B-B14F-4D97-AF65-F5344CB8AC3E}">
        <p14:creationId xmlns:p14="http://schemas.microsoft.com/office/powerpoint/2010/main" val="2248578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06A2BA-6D53-36A7-385B-9769E0DACDA6}"/>
              </a:ext>
            </a:extLst>
          </p:cNvPr>
          <p:cNvSpPr>
            <a:spLocks noGrp="1"/>
          </p:cNvSpPr>
          <p:nvPr>
            <p:ph type="title"/>
          </p:nvPr>
        </p:nvSpPr>
        <p:spPr>
          <a:xfrm>
            <a:off x="831850" y="1709738"/>
            <a:ext cx="10515600" cy="2852737"/>
          </a:xfrm>
        </p:spPr>
        <p:txBody>
          <a:bodyPr anchor="b"/>
          <a:lstStyle>
            <a:lvl1pPr>
              <a:defRPr sz="6000">
                <a:latin typeface="Oswald"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6BB7F8E3-1182-0662-4FC4-9807E9E4E4D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7" name="Rectangle 6">
            <a:extLst>
              <a:ext uri="{FF2B5EF4-FFF2-40B4-BE49-F238E27FC236}">
                <a16:creationId xmlns:a16="http://schemas.microsoft.com/office/drawing/2014/main" id="{A09AF07A-A83B-1343-6A9B-D4513C0D4272}"/>
              </a:ext>
            </a:extLst>
          </p:cNvPr>
          <p:cNvSpPr/>
          <p:nvPr/>
        </p:nvSpPr>
        <p:spPr>
          <a:xfrm>
            <a:off x="0" y="0"/>
            <a:ext cx="12192000" cy="176306"/>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D379977-E7F7-96D4-F480-00EF57AADE1C}"/>
              </a:ext>
            </a:extLst>
          </p:cNvPr>
          <p:cNvSpPr/>
          <p:nvPr/>
        </p:nvSpPr>
        <p:spPr>
          <a:xfrm>
            <a:off x="0" y="6648056"/>
            <a:ext cx="12192000" cy="209943"/>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ate Placeholder 3">
            <a:extLst>
              <a:ext uri="{FF2B5EF4-FFF2-40B4-BE49-F238E27FC236}">
                <a16:creationId xmlns:a16="http://schemas.microsoft.com/office/drawing/2014/main" id="{DA607082-2875-AC99-EBFC-B75D2D520F58}"/>
              </a:ext>
            </a:extLst>
          </p:cNvPr>
          <p:cNvSpPr>
            <a:spLocks noGrp="1"/>
          </p:cNvSpPr>
          <p:nvPr>
            <p:ph type="dt" sz="half" idx="10"/>
          </p:nvPr>
        </p:nvSpPr>
        <p:spPr>
          <a:xfrm>
            <a:off x="838200" y="6572341"/>
            <a:ext cx="2743200" cy="365125"/>
          </a:xfrm>
        </p:spPr>
        <p:txBody>
          <a:bodyPr/>
          <a:lstStyle>
            <a:lvl1pPr>
              <a:defRPr>
                <a:solidFill>
                  <a:schemeClr val="bg1"/>
                </a:solidFill>
              </a:defRPr>
            </a:lvl1pPr>
          </a:lstStyle>
          <a:p>
            <a:endParaRPr lang="en-US"/>
          </a:p>
        </p:txBody>
      </p:sp>
      <p:sp>
        <p:nvSpPr>
          <p:cNvPr id="20" name="Slide Number Placeholder 5">
            <a:extLst>
              <a:ext uri="{FF2B5EF4-FFF2-40B4-BE49-F238E27FC236}">
                <a16:creationId xmlns:a16="http://schemas.microsoft.com/office/drawing/2014/main" id="{FAD30F2A-CB3E-2896-C036-C517CC104BAC}"/>
              </a:ext>
            </a:extLst>
          </p:cNvPr>
          <p:cNvSpPr>
            <a:spLocks noGrp="1"/>
          </p:cNvSpPr>
          <p:nvPr>
            <p:ph type="sldNum" sz="quarter" idx="12"/>
          </p:nvPr>
        </p:nvSpPr>
        <p:spPr>
          <a:xfrm>
            <a:off x="8610600" y="6572341"/>
            <a:ext cx="2743200" cy="365125"/>
          </a:xfrm>
        </p:spPr>
        <p:txBody>
          <a:bodyPr/>
          <a:lstStyle>
            <a:lvl1pPr>
              <a:defRPr>
                <a:solidFill>
                  <a:schemeClr val="bg1"/>
                </a:solidFill>
              </a:defRPr>
            </a:lvl1pPr>
          </a:lstStyle>
          <a:p>
            <a:fld id="{1626C4AB-2E73-469E-A774-3AC1801C537D}" type="slidenum">
              <a:rPr lang="en-US" smtClean="0"/>
              <a:pPr/>
              <a:t>‹#›</a:t>
            </a:fld>
            <a:endParaRPr lang="en-US"/>
          </a:p>
        </p:txBody>
      </p:sp>
      <p:sp>
        <p:nvSpPr>
          <p:cNvPr id="21" name="Footer Placeholder 4">
            <a:extLst>
              <a:ext uri="{FF2B5EF4-FFF2-40B4-BE49-F238E27FC236}">
                <a16:creationId xmlns:a16="http://schemas.microsoft.com/office/drawing/2014/main" id="{96A4F3FB-2517-FFF5-131A-93A83445DFE3}"/>
              </a:ext>
            </a:extLst>
          </p:cNvPr>
          <p:cNvSpPr>
            <a:spLocks noGrp="1"/>
          </p:cNvSpPr>
          <p:nvPr>
            <p:ph type="ftr" sz="quarter" idx="11"/>
          </p:nvPr>
        </p:nvSpPr>
        <p:spPr>
          <a:xfrm>
            <a:off x="4038600" y="6564170"/>
            <a:ext cx="4114800" cy="365125"/>
          </a:xfrm>
        </p:spPr>
        <p:txBody>
          <a:bodyPr/>
          <a:lstStyle>
            <a:lvl1pPr>
              <a:defRPr>
                <a:solidFill>
                  <a:schemeClr val="bg1"/>
                </a:solidFill>
              </a:defRPr>
            </a:lvl1pPr>
          </a:lstStyle>
          <a:p>
            <a:endParaRPr lang="en-US"/>
          </a:p>
        </p:txBody>
      </p:sp>
      <p:pic>
        <p:nvPicPr>
          <p:cNvPr id="22" name="Picture 21">
            <a:extLst>
              <a:ext uri="{FF2B5EF4-FFF2-40B4-BE49-F238E27FC236}">
                <a16:creationId xmlns:a16="http://schemas.microsoft.com/office/drawing/2014/main" id="{B37F933D-28F3-7319-9FF9-2AE4A105403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3845" y="540517"/>
            <a:ext cx="780936" cy="777254"/>
          </a:xfrm>
          <a:prstGeom prst="rect">
            <a:avLst/>
          </a:prstGeom>
        </p:spPr>
      </p:pic>
      <p:pic>
        <p:nvPicPr>
          <p:cNvPr id="5" name="Content Placeholder 5" descr="Logo&#10;&#10;AI-generated content may be incorrect.">
            <a:extLst>
              <a:ext uri="{FF2B5EF4-FFF2-40B4-BE49-F238E27FC236}">
                <a16:creationId xmlns:a16="http://schemas.microsoft.com/office/drawing/2014/main" id="{58114798-CD46-4868-4A8D-2D1C53542F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0900" y="372781"/>
            <a:ext cx="1079088" cy="1079088"/>
          </a:xfrm>
          <a:prstGeom prst="rect">
            <a:avLst/>
          </a:prstGeom>
        </p:spPr>
      </p:pic>
    </p:spTree>
    <p:extLst>
      <p:ext uri="{BB962C8B-B14F-4D97-AF65-F5344CB8AC3E}">
        <p14:creationId xmlns:p14="http://schemas.microsoft.com/office/powerpoint/2010/main" val="3588032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BC9F3-40F9-7854-62DC-F1FF0837C4B2}"/>
              </a:ext>
            </a:extLst>
          </p:cNvPr>
          <p:cNvSpPr>
            <a:spLocks noGrp="1"/>
          </p:cNvSpPr>
          <p:nvPr>
            <p:ph type="title"/>
          </p:nvPr>
        </p:nvSpPr>
        <p:spPr/>
        <p:txBody>
          <a:bodyPr/>
          <a:lstStyle>
            <a:lvl1pPr>
              <a:defRPr>
                <a:latin typeface="Oswald"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668D18D3-DE9C-5C69-D813-9EDEEA866A2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459FA6-D921-8AC5-F763-5ECEFE35D6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E41946A6-5F1A-09B4-D02F-B8878660069A}"/>
              </a:ext>
            </a:extLst>
          </p:cNvPr>
          <p:cNvSpPr/>
          <p:nvPr/>
        </p:nvSpPr>
        <p:spPr>
          <a:xfrm>
            <a:off x="0" y="0"/>
            <a:ext cx="12192000" cy="176306"/>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C4CDAC7-3D1F-26BC-4381-AE0214DE4DB9}"/>
              </a:ext>
            </a:extLst>
          </p:cNvPr>
          <p:cNvSpPr/>
          <p:nvPr/>
        </p:nvSpPr>
        <p:spPr>
          <a:xfrm>
            <a:off x="0" y="6648056"/>
            <a:ext cx="12192000" cy="209943"/>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Date Placeholder 3">
            <a:extLst>
              <a:ext uri="{FF2B5EF4-FFF2-40B4-BE49-F238E27FC236}">
                <a16:creationId xmlns:a16="http://schemas.microsoft.com/office/drawing/2014/main" id="{78483D48-5970-8C63-6DD2-F76AAA10533F}"/>
              </a:ext>
            </a:extLst>
          </p:cNvPr>
          <p:cNvSpPr>
            <a:spLocks noGrp="1"/>
          </p:cNvSpPr>
          <p:nvPr>
            <p:ph type="dt" sz="half" idx="10"/>
          </p:nvPr>
        </p:nvSpPr>
        <p:spPr>
          <a:xfrm>
            <a:off x="838200" y="6572341"/>
            <a:ext cx="2743200" cy="365125"/>
          </a:xfrm>
        </p:spPr>
        <p:txBody>
          <a:bodyPr/>
          <a:lstStyle>
            <a:lvl1pPr>
              <a:defRPr>
                <a:solidFill>
                  <a:schemeClr val="bg1"/>
                </a:solidFill>
              </a:defRPr>
            </a:lvl1pPr>
          </a:lstStyle>
          <a:p>
            <a:endParaRPr lang="en-US"/>
          </a:p>
        </p:txBody>
      </p:sp>
      <p:sp>
        <p:nvSpPr>
          <p:cNvPr id="17" name="Slide Number Placeholder 5">
            <a:extLst>
              <a:ext uri="{FF2B5EF4-FFF2-40B4-BE49-F238E27FC236}">
                <a16:creationId xmlns:a16="http://schemas.microsoft.com/office/drawing/2014/main" id="{0CB4E8FB-BC3B-38F3-3D7C-C3585305876F}"/>
              </a:ext>
            </a:extLst>
          </p:cNvPr>
          <p:cNvSpPr>
            <a:spLocks noGrp="1"/>
          </p:cNvSpPr>
          <p:nvPr>
            <p:ph type="sldNum" sz="quarter" idx="12"/>
          </p:nvPr>
        </p:nvSpPr>
        <p:spPr>
          <a:xfrm>
            <a:off x="8610600" y="6572341"/>
            <a:ext cx="2743200" cy="365125"/>
          </a:xfrm>
        </p:spPr>
        <p:txBody>
          <a:bodyPr/>
          <a:lstStyle>
            <a:lvl1pPr>
              <a:defRPr>
                <a:solidFill>
                  <a:schemeClr val="bg1"/>
                </a:solidFill>
              </a:defRPr>
            </a:lvl1pPr>
          </a:lstStyle>
          <a:p>
            <a:fld id="{428DC087-E06D-45B5-A109-888585087B22}" type="slidenum">
              <a:rPr lang="en-US" smtClean="0"/>
              <a:t>‹#›</a:t>
            </a:fld>
            <a:endParaRPr lang="en-US"/>
          </a:p>
        </p:txBody>
      </p:sp>
      <p:sp>
        <p:nvSpPr>
          <p:cNvPr id="18" name="Footer Placeholder 4">
            <a:extLst>
              <a:ext uri="{FF2B5EF4-FFF2-40B4-BE49-F238E27FC236}">
                <a16:creationId xmlns:a16="http://schemas.microsoft.com/office/drawing/2014/main" id="{C3D3676C-56FB-F533-4CB7-1BCF916B4C9F}"/>
              </a:ext>
            </a:extLst>
          </p:cNvPr>
          <p:cNvSpPr>
            <a:spLocks noGrp="1"/>
          </p:cNvSpPr>
          <p:nvPr>
            <p:ph type="ftr" sz="quarter" idx="11"/>
          </p:nvPr>
        </p:nvSpPr>
        <p:spPr>
          <a:xfrm>
            <a:off x="4038600" y="6564170"/>
            <a:ext cx="4114800" cy="365125"/>
          </a:xfrm>
        </p:spPr>
        <p:txBody>
          <a:bodyPr/>
          <a:lstStyle>
            <a:lvl1pPr>
              <a:defRPr>
                <a:solidFill>
                  <a:schemeClr val="bg1"/>
                </a:solidFill>
              </a:defRPr>
            </a:lvl1pPr>
          </a:lstStyle>
          <a:p>
            <a:endParaRPr lang="en-US"/>
          </a:p>
        </p:txBody>
      </p:sp>
      <p:pic>
        <p:nvPicPr>
          <p:cNvPr id="19" name="Picture 18">
            <a:extLst>
              <a:ext uri="{FF2B5EF4-FFF2-40B4-BE49-F238E27FC236}">
                <a16:creationId xmlns:a16="http://schemas.microsoft.com/office/drawing/2014/main" id="{21CD9424-CFC4-B097-905F-7A6F9CB6BC4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3845" y="540517"/>
            <a:ext cx="780936" cy="777254"/>
          </a:xfrm>
          <a:prstGeom prst="rect">
            <a:avLst/>
          </a:prstGeom>
        </p:spPr>
      </p:pic>
      <p:sp>
        <p:nvSpPr>
          <p:cNvPr id="5" name="Rectangle 4">
            <a:extLst>
              <a:ext uri="{FF2B5EF4-FFF2-40B4-BE49-F238E27FC236}">
                <a16:creationId xmlns:a16="http://schemas.microsoft.com/office/drawing/2014/main" id="{887F14C2-0623-8284-F885-66AB357AF753}"/>
              </a:ext>
            </a:extLst>
          </p:cNvPr>
          <p:cNvSpPr/>
          <p:nvPr/>
        </p:nvSpPr>
        <p:spPr>
          <a:xfrm>
            <a:off x="0" y="1681982"/>
            <a:ext cx="12192000" cy="113503"/>
          </a:xfrm>
          <a:prstGeom prst="rect">
            <a:avLst/>
          </a:prstGeom>
          <a:gradFill flip="none" rotWithShape="1">
            <a:gsLst>
              <a:gs pos="0">
                <a:srgbClr val="C00000"/>
              </a:gs>
              <a:gs pos="100000">
                <a:srgbClr val="FF0000"/>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Logo&#10;&#10;AI-generated content may be incorrect.">
            <a:extLst>
              <a:ext uri="{FF2B5EF4-FFF2-40B4-BE49-F238E27FC236}">
                <a16:creationId xmlns:a16="http://schemas.microsoft.com/office/drawing/2014/main" id="{F3588863-BB59-8398-56C3-75DA30E3E9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0900" y="372781"/>
            <a:ext cx="1079088" cy="1079088"/>
          </a:xfrm>
          <a:prstGeom prst="rect">
            <a:avLst/>
          </a:prstGeom>
        </p:spPr>
      </p:pic>
    </p:spTree>
    <p:extLst>
      <p:ext uri="{BB962C8B-B14F-4D97-AF65-F5344CB8AC3E}">
        <p14:creationId xmlns:p14="http://schemas.microsoft.com/office/powerpoint/2010/main" val="17291872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CC1D0-8273-2881-EF96-F3CF07F4C64A}"/>
              </a:ext>
            </a:extLst>
          </p:cNvPr>
          <p:cNvSpPr>
            <a:spLocks noGrp="1"/>
          </p:cNvSpPr>
          <p:nvPr>
            <p:ph type="title"/>
          </p:nvPr>
        </p:nvSpPr>
        <p:spPr>
          <a:xfrm>
            <a:off x="839788" y="365125"/>
            <a:ext cx="10515600" cy="1325563"/>
          </a:xfrm>
        </p:spPr>
        <p:txBody>
          <a:bodyPr/>
          <a:lstStyle>
            <a:lvl1pPr>
              <a:defRPr>
                <a:latin typeface="Oswald"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2272CF7C-6434-FFBA-CC31-99F497B8B7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D8678F-65D7-5630-A2A5-0F24D1717C7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1EC2FD-6AFA-6412-7CF0-D80B78F55D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F42E46A-B0FC-1F23-3EE5-E87F360C96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0FE184A8-1F29-C29E-14F1-268D1CB10293}"/>
              </a:ext>
            </a:extLst>
          </p:cNvPr>
          <p:cNvSpPr/>
          <p:nvPr/>
        </p:nvSpPr>
        <p:spPr>
          <a:xfrm>
            <a:off x="0" y="0"/>
            <a:ext cx="12192000" cy="176306"/>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CDA3AD7-A662-8B39-5B0C-BFDB3E4474BB}"/>
              </a:ext>
            </a:extLst>
          </p:cNvPr>
          <p:cNvSpPr/>
          <p:nvPr/>
        </p:nvSpPr>
        <p:spPr>
          <a:xfrm>
            <a:off x="0" y="6648056"/>
            <a:ext cx="12192000" cy="209943"/>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Date Placeholder 3">
            <a:extLst>
              <a:ext uri="{FF2B5EF4-FFF2-40B4-BE49-F238E27FC236}">
                <a16:creationId xmlns:a16="http://schemas.microsoft.com/office/drawing/2014/main" id="{34CD85E9-1090-684F-06EF-932566DF0156}"/>
              </a:ext>
            </a:extLst>
          </p:cNvPr>
          <p:cNvSpPr>
            <a:spLocks noGrp="1"/>
          </p:cNvSpPr>
          <p:nvPr>
            <p:ph type="dt" sz="half" idx="10"/>
          </p:nvPr>
        </p:nvSpPr>
        <p:spPr>
          <a:xfrm>
            <a:off x="838200" y="6572341"/>
            <a:ext cx="2743200" cy="365125"/>
          </a:xfrm>
        </p:spPr>
        <p:txBody>
          <a:bodyPr/>
          <a:lstStyle>
            <a:lvl1pPr>
              <a:defRPr>
                <a:solidFill>
                  <a:schemeClr val="bg1"/>
                </a:solidFill>
              </a:defRPr>
            </a:lvl1pPr>
          </a:lstStyle>
          <a:p>
            <a:endParaRPr lang="en-US"/>
          </a:p>
        </p:txBody>
      </p:sp>
      <p:sp>
        <p:nvSpPr>
          <p:cNvPr id="16" name="Slide Number Placeholder 5">
            <a:extLst>
              <a:ext uri="{FF2B5EF4-FFF2-40B4-BE49-F238E27FC236}">
                <a16:creationId xmlns:a16="http://schemas.microsoft.com/office/drawing/2014/main" id="{452E320F-2FC0-0F0F-0EC8-3305B1E2313B}"/>
              </a:ext>
            </a:extLst>
          </p:cNvPr>
          <p:cNvSpPr>
            <a:spLocks noGrp="1"/>
          </p:cNvSpPr>
          <p:nvPr>
            <p:ph type="sldNum" sz="quarter" idx="12"/>
          </p:nvPr>
        </p:nvSpPr>
        <p:spPr>
          <a:xfrm>
            <a:off x="8610600" y="6572341"/>
            <a:ext cx="2743200" cy="365125"/>
          </a:xfrm>
        </p:spPr>
        <p:txBody>
          <a:bodyPr/>
          <a:lstStyle>
            <a:lvl1pPr>
              <a:defRPr>
                <a:solidFill>
                  <a:schemeClr val="bg1"/>
                </a:solidFill>
              </a:defRPr>
            </a:lvl1pPr>
          </a:lstStyle>
          <a:p>
            <a:fld id="{428DC087-E06D-45B5-A109-888585087B22}" type="slidenum">
              <a:rPr lang="en-US" smtClean="0"/>
              <a:t>‹#›</a:t>
            </a:fld>
            <a:endParaRPr lang="en-US"/>
          </a:p>
        </p:txBody>
      </p:sp>
      <p:sp>
        <p:nvSpPr>
          <p:cNvPr id="17" name="Footer Placeholder 4">
            <a:extLst>
              <a:ext uri="{FF2B5EF4-FFF2-40B4-BE49-F238E27FC236}">
                <a16:creationId xmlns:a16="http://schemas.microsoft.com/office/drawing/2014/main" id="{0CF64EBF-F9AD-D2E2-D6EB-B7CC8656F54C}"/>
              </a:ext>
            </a:extLst>
          </p:cNvPr>
          <p:cNvSpPr>
            <a:spLocks noGrp="1"/>
          </p:cNvSpPr>
          <p:nvPr>
            <p:ph type="ftr" sz="quarter" idx="11"/>
          </p:nvPr>
        </p:nvSpPr>
        <p:spPr>
          <a:xfrm>
            <a:off x="4038600" y="6564170"/>
            <a:ext cx="4114800" cy="365125"/>
          </a:xfrm>
        </p:spPr>
        <p:txBody>
          <a:bodyPr/>
          <a:lstStyle>
            <a:lvl1pPr>
              <a:defRPr>
                <a:solidFill>
                  <a:schemeClr val="bg1"/>
                </a:solidFill>
              </a:defRPr>
            </a:lvl1pPr>
          </a:lstStyle>
          <a:p>
            <a:endParaRPr lang="en-US"/>
          </a:p>
        </p:txBody>
      </p:sp>
      <p:pic>
        <p:nvPicPr>
          <p:cNvPr id="18" name="Picture 17">
            <a:extLst>
              <a:ext uri="{FF2B5EF4-FFF2-40B4-BE49-F238E27FC236}">
                <a16:creationId xmlns:a16="http://schemas.microsoft.com/office/drawing/2014/main" id="{AFE4F973-8B18-9E73-AF6C-4F40D0160A0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3845" y="540517"/>
            <a:ext cx="780936" cy="777254"/>
          </a:xfrm>
          <a:prstGeom prst="rect">
            <a:avLst/>
          </a:prstGeom>
        </p:spPr>
      </p:pic>
      <p:sp>
        <p:nvSpPr>
          <p:cNvPr id="7" name="Rectangle 6">
            <a:extLst>
              <a:ext uri="{FF2B5EF4-FFF2-40B4-BE49-F238E27FC236}">
                <a16:creationId xmlns:a16="http://schemas.microsoft.com/office/drawing/2014/main" id="{460F48D5-7403-A4B5-C161-0949B3C44B2D}"/>
              </a:ext>
            </a:extLst>
          </p:cNvPr>
          <p:cNvSpPr/>
          <p:nvPr/>
        </p:nvSpPr>
        <p:spPr>
          <a:xfrm>
            <a:off x="0" y="1681982"/>
            <a:ext cx="12192000" cy="113503"/>
          </a:xfrm>
          <a:prstGeom prst="rect">
            <a:avLst/>
          </a:prstGeom>
          <a:gradFill flip="none" rotWithShape="1">
            <a:gsLst>
              <a:gs pos="0">
                <a:srgbClr val="C00000"/>
              </a:gs>
              <a:gs pos="100000">
                <a:srgbClr val="FF0000"/>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Content Placeholder 5" descr="Logo&#10;&#10;AI-generated content may be incorrect.">
            <a:extLst>
              <a:ext uri="{FF2B5EF4-FFF2-40B4-BE49-F238E27FC236}">
                <a16:creationId xmlns:a16="http://schemas.microsoft.com/office/drawing/2014/main" id="{07F8E476-A26B-48B4-C900-4C0FAA0648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0900" y="372781"/>
            <a:ext cx="1079088" cy="1079088"/>
          </a:xfrm>
          <a:prstGeom prst="rect">
            <a:avLst/>
          </a:prstGeom>
        </p:spPr>
      </p:pic>
    </p:spTree>
    <p:extLst>
      <p:ext uri="{BB962C8B-B14F-4D97-AF65-F5344CB8AC3E}">
        <p14:creationId xmlns:p14="http://schemas.microsoft.com/office/powerpoint/2010/main" val="17536806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44AD2-7CDD-C20B-0C4E-BAD07353CC8D}"/>
              </a:ext>
            </a:extLst>
          </p:cNvPr>
          <p:cNvSpPr>
            <a:spLocks noGrp="1"/>
          </p:cNvSpPr>
          <p:nvPr>
            <p:ph type="title"/>
          </p:nvPr>
        </p:nvSpPr>
        <p:spPr/>
        <p:txBody>
          <a:bodyPr/>
          <a:lstStyle>
            <a:lvl1pPr>
              <a:defRPr>
                <a:latin typeface="Oswald" pitchFamily="2" charset="0"/>
              </a:defRPr>
            </a:lvl1pPr>
          </a:lstStyle>
          <a:p>
            <a:r>
              <a:rPr lang="en-US"/>
              <a:t>Click to edit Master title style</a:t>
            </a:r>
          </a:p>
        </p:txBody>
      </p:sp>
      <p:sp>
        <p:nvSpPr>
          <p:cNvPr id="6" name="Rectangle 5">
            <a:extLst>
              <a:ext uri="{FF2B5EF4-FFF2-40B4-BE49-F238E27FC236}">
                <a16:creationId xmlns:a16="http://schemas.microsoft.com/office/drawing/2014/main" id="{295C90B9-D943-EFAA-2218-23BD5713BC46}"/>
              </a:ext>
            </a:extLst>
          </p:cNvPr>
          <p:cNvSpPr/>
          <p:nvPr/>
        </p:nvSpPr>
        <p:spPr>
          <a:xfrm>
            <a:off x="0" y="0"/>
            <a:ext cx="12192000" cy="176306"/>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A8A7D36-9F8F-B648-A197-6E0575FEF2AB}"/>
              </a:ext>
            </a:extLst>
          </p:cNvPr>
          <p:cNvSpPr/>
          <p:nvPr/>
        </p:nvSpPr>
        <p:spPr>
          <a:xfrm>
            <a:off x="0" y="6648056"/>
            <a:ext cx="12192000" cy="209943"/>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3">
            <a:extLst>
              <a:ext uri="{FF2B5EF4-FFF2-40B4-BE49-F238E27FC236}">
                <a16:creationId xmlns:a16="http://schemas.microsoft.com/office/drawing/2014/main" id="{C8304452-A09C-F521-008E-949F1E4E7B70}"/>
              </a:ext>
            </a:extLst>
          </p:cNvPr>
          <p:cNvSpPr>
            <a:spLocks noGrp="1"/>
          </p:cNvSpPr>
          <p:nvPr>
            <p:ph type="dt" sz="half" idx="10"/>
          </p:nvPr>
        </p:nvSpPr>
        <p:spPr>
          <a:xfrm>
            <a:off x="838200" y="6572341"/>
            <a:ext cx="2743200" cy="365125"/>
          </a:xfrm>
        </p:spPr>
        <p:txBody>
          <a:bodyPr/>
          <a:lstStyle>
            <a:lvl1pPr>
              <a:defRPr>
                <a:solidFill>
                  <a:schemeClr val="bg1"/>
                </a:solidFill>
              </a:defRPr>
            </a:lvl1pPr>
          </a:lstStyle>
          <a:p>
            <a:endParaRPr lang="en-US"/>
          </a:p>
        </p:txBody>
      </p:sp>
      <p:sp>
        <p:nvSpPr>
          <p:cNvPr id="12" name="Slide Number Placeholder 5">
            <a:extLst>
              <a:ext uri="{FF2B5EF4-FFF2-40B4-BE49-F238E27FC236}">
                <a16:creationId xmlns:a16="http://schemas.microsoft.com/office/drawing/2014/main" id="{8D35F174-8C36-BCD4-A916-B3A6B129468F}"/>
              </a:ext>
            </a:extLst>
          </p:cNvPr>
          <p:cNvSpPr>
            <a:spLocks noGrp="1"/>
          </p:cNvSpPr>
          <p:nvPr>
            <p:ph type="sldNum" sz="quarter" idx="12"/>
          </p:nvPr>
        </p:nvSpPr>
        <p:spPr>
          <a:xfrm>
            <a:off x="8610600" y="6572341"/>
            <a:ext cx="2743200" cy="365125"/>
          </a:xfrm>
        </p:spPr>
        <p:txBody>
          <a:bodyPr/>
          <a:lstStyle>
            <a:lvl1pPr>
              <a:defRPr>
                <a:solidFill>
                  <a:schemeClr val="bg1"/>
                </a:solidFill>
              </a:defRPr>
            </a:lvl1pPr>
          </a:lstStyle>
          <a:p>
            <a:fld id="{428DC087-E06D-45B5-A109-888585087B22}" type="slidenum">
              <a:rPr lang="en-US" smtClean="0"/>
              <a:t>‹#›</a:t>
            </a:fld>
            <a:endParaRPr lang="en-US"/>
          </a:p>
        </p:txBody>
      </p:sp>
      <p:sp>
        <p:nvSpPr>
          <p:cNvPr id="13" name="Footer Placeholder 4">
            <a:extLst>
              <a:ext uri="{FF2B5EF4-FFF2-40B4-BE49-F238E27FC236}">
                <a16:creationId xmlns:a16="http://schemas.microsoft.com/office/drawing/2014/main" id="{0B88C8F4-086F-B8A0-E3F0-426E9AFF8577}"/>
              </a:ext>
            </a:extLst>
          </p:cNvPr>
          <p:cNvSpPr>
            <a:spLocks noGrp="1"/>
          </p:cNvSpPr>
          <p:nvPr>
            <p:ph type="ftr" sz="quarter" idx="11"/>
          </p:nvPr>
        </p:nvSpPr>
        <p:spPr>
          <a:xfrm>
            <a:off x="4038600" y="6564170"/>
            <a:ext cx="4114800" cy="365125"/>
          </a:xfrm>
        </p:spPr>
        <p:txBody>
          <a:bodyPr/>
          <a:lstStyle>
            <a:lvl1pPr>
              <a:defRPr>
                <a:solidFill>
                  <a:schemeClr val="bg1"/>
                </a:solidFill>
              </a:defRPr>
            </a:lvl1pPr>
          </a:lstStyle>
          <a:p>
            <a:endParaRPr lang="en-US"/>
          </a:p>
        </p:txBody>
      </p:sp>
      <p:pic>
        <p:nvPicPr>
          <p:cNvPr id="14" name="Picture 13">
            <a:extLst>
              <a:ext uri="{FF2B5EF4-FFF2-40B4-BE49-F238E27FC236}">
                <a16:creationId xmlns:a16="http://schemas.microsoft.com/office/drawing/2014/main" id="{2CAB4721-2803-6DF9-C4F0-47F9D536164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3845" y="540517"/>
            <a:ext cx="780936" cy="777254"/>
          </a:xfrm>
          <a:prstGeom prst="rect">
            <a:avLst/>
          </a:prstGeom>
        </p:spPr>
      </p:pic>
      <p:sp>
        <p:nvSpPr>
          <p:cNvPr id="3" name="Rectangle 2">
            <a:extLst>
              <a:ext uri="{FF2B5EF4-FFF2-40B4-BE49-F238E27FC236}">
                <a16:creationId xmlns:a16="http://schemas.microsoft.com/office/drawing/2014/main" id="{1F84077F-1C96-6F8F-3475-D1B9CF16FFC7}"/>
              </a:ext>
            </a:extLst>
          </p:cNvPr>
          <p:cNvSpPr/>
          <p:nvPr/>
        </p:nvSpPr>
        <p:spPr>
          <a:xfrm>
            <a:off x="0" y="1681982"/>
            <a:ext cx="12192000" cy="113503"/>
          </a:xfrm>
          <a:prstGeom prst="rect">
            <a:avLst/>
          </a:prstGeom>
          <a:gradFill flip="none" rotWithShape="1">
            <a:gsLst>
              <a:gs pos="0">
                <a:srgbClr val="C00000"/>
              </a:gs>
              <a:gs pos="100000">
                <a:srgbClr val="FF0000"/>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5" descr="Logo&#10;&#10;AI-generated content may be incorrect.">
            <a:extLst>
              <a:ext uri="{FF2B5EF4-FFF2-40B4-BE49-F238E27FC236}">
                <a16:creationId xmlns:a16="http://schemas.microsoft.com/office/drawing/2014/main" id="{E110C61F-76DC-5BA4-E904-26D7DD2B51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0900" y="372781"/>
            <a:ext cx="1079088" cy="1079088"/>
          </a:xfrm>
          <a:prstGeom prst="rect">
            <a:avLst/>
          </a:prstGeom>
        </p:spPr>
      </p:pic>
    </p:spTree>
    <p:extLst>
      <p:ext uri="{BB962C8B-B14F-4D97-AF65-F5344CB8AC3E}">
        <p14:creationId xmlns:p14="http://schemas.microsoft.com/office/powerpoint/2010/main" val="2570972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No Red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44AD2-7CDD-C20B-0C4E-BAD07353CC8D}"/>
              </a:ext>
            </a:extLst>
          </p:cNvPr>
          <p:cNvSpPr>
            <a:spLocks noGrp="1"/>
          </p:cNvSpPr>
          <p:nvPr>
            <p:ph type="title"/>
          </p:nvPr>
        </p:nvSpPr>
        <p:spPr/>
        <p:txBody>
          <a:bodyPr/>
          <a:lstStyle>
            <a:lvl1pPr>
              <a:defRPr>
                <a:latin typeface="Oswald" pitchFamily="2" charset="0"/>
              </a:defRPr>
            </a:lvl1pPr>
          </a:lstStyle>
          <a:p>
            <a:r>
              <a:rPr lang="en-US"/>
              <a:t>Click to edit Master title style</a:t>
            </a:r>
          </a:p>
        </p:txBody>
      </p:sp>
      <p:sp>
        <p:nvSpPr>
          <p:cNvPr id="6" name="Rectangle 5">
            <a:extLst>
              <a:ext uri="{FF2B5EF4-FFF2-40B4-BE49-F238E27FC236}">
                <a16:creationId xmlns:a16="http://schemas.microsoft.com/office/drawing/2014/main" id="{295C90B9-D943-EFAA-2218-23BD5713BC46}"/>
              </a:ext>
            </a:extLst>
          </p:cNvPr>
          <p:cNvSpPr/>
          <p:nvPr/>
        </p:nvSpPr>
        <p:spPr>
          <a:xfrm>
            <a:off x="0" y="0"/>
            <a:ext cx="12192000" cy="176306"/>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A8A7D36-9F8F-B648-A197-6E0575FEF2AB}"/>
              </a:ext>
            </a:extLst>
          </p:cNvPr>
          <p:cNvSpPr/>
          <p:nvPr/>
        </p:nvSpPr>
        <p:spPr>
          <a:xfrm>
            <a:off x="0" y="6648056"/>
            <a:ext cx="12192000" cy="209943"/>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ate Placeholder 3">
            <a:extLst>
              <a:ext uri="{FF2B5EF4-FFF2-40B4-BE49-F238E27FC236}">
                <a16:creationId xmlns:a16="http://schemas.microsoft.com/office/drawing/2014/main" id="{C8304452-A09C-F521-008E-949F1E4E7B70}"/>
              </a:ext>
            </a:extLst>
          </p:cNvPr>
          <p:cNvSpPr>
            <a:spLocks noGrp="1"/>
          </p:cNvSpPr>
          <p:nvPr>
            <p:ph type="dt" sz="half" idx="10"/>
          </p:nvPr>
        </p:nvSpPr>
        <p:spPr>
          <a:xfrm>
            <a:off x="838200" y="6572341"/>
            <a:ext cx="2743200" cy="365125"/>
          </a:xfrm>
        </p:spPr>
        <p:txBody>
          <a:bodyPr/>
          <a:lstStyle>
            <a:lvl1pPr>
              <a:defRPr>
                <a:solidFill>
                  <a:schemeClr val="bg1"/>
                </a:solidFill>
              </a:defRPr>
            </a:lvl1pPr>
          </a:lstStyle>
          <a:p>
            <a:endParaRPr lang="en-US"/>
          </a:p>
        </p:txBody>
      </p:sp>
      <p:sp>
        <p:nvSpPr>
          <p:cNvPr id="12" name="Slide Number Placeholder 5">
            <a:extLst>
              <a:ext uri="{FF2B5EF4-FFF2-40B4-BE49-F238E27FC236}">
                <a16:creationId xmlns:a16="http://schemas.microsoft.com/office/drawing/2014/main" id="{8D35F174-8C36-BCD4-A916-B3A6B129468F}"/>
              </a:ext>
            </a:extLst>
          </p:cNvPr>
          <p:cNvSpPr>
            <a:spLocks noGrp="1"/>
          </p:cNvSpPr>
          <p:nvPr>
            <p:ph type="sldNum" sz="quarter" idx="12"/>
          </p:nvPr>
        </p:nvSpPr>
        <p:spPr>
          <a:xfrm>
            <a:off x="8610600" y="6572341"/>
            <a:ext cx="2743200" cy="365125"/>
          </a:xfrm>
        </p:spPr>
        <p:txBody>
          <a:bodyPr/>
          <a:lstStyle>
            <a:lvl1pPr>
              <a:defRPr>
                <a:solidFill>
                  <a:schemeClr val="bg1"/>
                </a:solidFill>
              </a:defRPr>
            </a:lvl1pPr>
          </a:lstStyle>
          <a:p>
            <a:fld id="{428DC087-E06D-45B5-A109-888585087B22}" type="slidenum">
              <a:rPr lang="en-US" smtClean="0"/>
              <a:t>‹#›</a:t>
            </a:fld>
            <a:endParaRPr lang="en-US"/>
          </a:p>
        </p:txBody>
      </p:sp>
      <p:sp>
        <p:nvSpPr>
          <p:cNvPr id="13" name="Footer Placeholder 4">
            <a:extLst>
              <a:ext uri="{FF2B5EF4-FFF2-40B4-BE49-F238E27FC236}">
                <a16:creationId xmlns:a16="http://schemas.microsoft.com/office/drawing/2014/main" id="{0B88C8F4-086F-B8A0-E3F0-426E9AFF8577}"/>
              </a:ext>
            </a:extLst>
          </p:cNvPr>
          <p:cNvSpPr>
            <a:spLocks noGrp="1"/>
          </p:cNvSpPr>
          <p:nvPr>
            <p:ph type="ftr" sz="quarter" idx="11"/>
          </p:nvPr>
        </p:nvSpPr>
        <p:spPr>
          <a:xfrm>
            <a:off x="4038600" y="6564170"/>
            <a:ext cx="4114800" cy="365125"/>
          </a:xfrm>
        </p:spPr>
        <p:txBody>
          <a:bodyPr/>
          <a:lstStyle>
            <a:lvl1pPr>
              <a:defRPr>
                <a:solidFill>
                  <a:schemeClr val="bg1"/>
                </a:solidFill>
              </a:defRPr>
            </a:lvl1pPr>
          </a:lstStyle>
          <a:p>
            <a:endParaRPr lang="en-US"/>
          </a:p>
        </p:txBody>
      </p:sp>
      <p:pic>
        <p:nvPicPr>
          <p:cNvPr id="14" name="Picture 13">
            <a:extLst>
              <a:ext uri="{FF2B5EF4-FFF2-40B4-BE49-F238E27FC236}">
                <a16:creationId xmlns:a16="http://schemas.microsoft.com/office/drawing/2014/main" id="{2CAB4721-2803-6DF9-C4F0-47F9D536164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3845" y="540517"/>
            <a:ext cx="780936" cy="777254"/>
          </a:xfrm>
          <a:prstGeom prst="rect">
            <a:avLst/>
          </a:prstGeom>
        </p:spPr>
      </p:pic>
      <p:pic>
        <p:nvPicPr>
          <p:cNvPr id="4" name="Content Placeholder 5" descr="Logo&#10;&#10;AI-generated content may be incorrect.">
            <a:extLst>
              <a:ext uri="{FF2B5EF4-FFF2-40B4-BE49-F238E27FC236}">
                <a16:creationId xmlns:a16="http://schemas.microsoft.com/office/drawing/2014/main" id="{E110C61F-76DC-5BA4-E904-26D7DD2B51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0900" y="372781"/>
            <a:ext cx="1079088" cy="1079088"/>
          </a:xfrm>
          <a:prstGeom prst="rect">
            <a:avLst/>
          </a:prstGeom>
        </p:spPr>
      </p:pic>
    </p:spTree>
    <p:extLst>
      <p:ext uri="{BB962C8B-B14F-4D97-AF65-F5344CB8AC3E}">
        <p14:creationId xmlns:p14="http://schemas.microsoft.com/office/powerpoint/2010/main" val="3574759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56DAFE73-1228-FB91-1D01-9E04E5EAC986}"/>
              </a:ext>
            </a:extLst>
          </p:cNvPr>
          <p:cNvSpPr/>
          <p:nvPr/>
        </p:nvSpPr>
        <p:spPr>
          <a:xfrm>
            <a:off x="0" y="6648056"/>
            <a:ext cx="12192000" cy="209943"/>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ate Placeholder 3">
            <a:extLst>
              <a:ext uri="{FF2B5EF4-FFF2-40B4-BE49-F238E27FC236}">
                <a16:creationId xmlns:a16="http://schemas.microsoft.com/office/drawing/2014/main" id="{28E601AF-5A57-1861-3955-98937043FE69}"/>
              </a:ext>
            </a:extLst>
          </p:cNvPr>
          <p:cNvSpPr>
            <a:spLocks noGrp="1"/>
          </p:cNvSpPr>
          <p:nvPr>
            <p:ph type="dt" sz="half" idx="10"/>
          </p:nvPr>
        </p:nvSpPr>
        <p:spPr>
          <a:xfrm>
            <a:off x="838200" y="6572341"/>
            <a:ext cx="2743200" cy="365125"/>
          </a:xfrm>
        </p:spPr>
        <p:txBody>
          <a:bodyPr/>
          <a:lstStyle>
            <a:lvl1pPr>
              <a:defRPr>
                <a:solidFill>
                  <a:schemeClr val="bg1"/>
                </a:solidFill>
              </a:defRPr>
            </a:lvl1pPr>
          </a:lstStyle>
          <a:p>
            <a:endParaRPr lang="en-US"/>
          </a:p>
        </p:txBody>
      </p:sp>
      <p:sp>
        <p:nvSpPr>
          <p:cNvPr id="11" name="Slide Number Placeholder 5">
            <a:extLst>
              <a:ext uri="{FF2B5EF4-FFF2-40B4-BE49-F238E27FC236}">
                <a16:creationId xmlns:a16="http://schemas.microsoft.com/office/drawing/2014/main" id="{09C8B426-73C7-5054-5AD6-C8F27F635751}"/>
              </a:ext>
            </a:extLst>
          </p:cNvPr>
          <p:cNvSpPr>
            <a:spLocks noGrp="1"/>
          </p:cNvSpPr>
          <p:nvPr>
            <p:ph type="sldNum" sz="quarter" idx="12"/>
          </p:nvPr>
        </p:nvSpPr>
        <p:spPr>
          <a:xfrm>
            <a:off x="8610600" y="6572341"/>
            <a:ext cx="2743200" cy="365125"/>
          </a:xfrm>
        </p:spPr>
        <p:txBody>
          <a:bodyPr/>
          <a:lstStyle>
            <a:lvl1pPr>
              <a:defRPr>
                <a:solidFill>
                  <a:schemeClr val="bg1"/>
                </a:solidFill>
              </a:defRPr>
            </a:lvl1pPr>
          </a:lstStyle>
          <a:p>
            <a:fld id="{428DC087-E06D-45B5-A109-888585087B22}" type="slidenum">
              <a:rPr lang="en-US" smtClean="0"/>
              <a:t>‹#›</a:t>
            </a:fld>
            <a:endParaRPr lang="en-US"/>
          </a:p>
        </p:txBody>
      </p:sp>
      <p:sp>
        <p:nvSpPr>
          <p:cNvPr id="12" name="Footer Placeholder 4">
            <a:extLst>
              <a:ext uri="{FF2B5EF4-FFF2-40B4-BE49-F238E27FC236}">
                <a16:creationId xmlns:a16="http://schemas.microsoft.com/office/drawing/2014/main" id="{F41396ED-E08E-B466-E0EE-654474B40BCF}"/>
              </a:ext>
            </a:extLst>
          </p:cNvPr>
          <p:cNvSpPr>
            <a:spLocks noGrp="1"/>
          </p:cNvSpPr>
          <p:nvPr>
            <p:ph type="ftr" sz="quarter" idx="11"/>
          </p:nvPr>
        </p:nvSpPr>
        <p:spPr>
          <a:xfrm>
            <a:off x="4038600" y="6564170"/>
            <a:ext cx="4114800" cy="365125"/>
          </a:xfrm>
        </p:spPr>
        <p:txBody>
          <a:bodyPr/>
          <a:lstStyle>
            <a:lvl1pPr>
              <a:defRPr>
                <a:solidFill>
                  <a:schemeClr val="bg1"/>
                </a:solidFill>
              </a:defRPr>
            </a:lvl1pPr>
          </a:lstStyle>
          <a:p>
            <a:endParaRPr lang="en-US"/>
          </a:p>
        </p:txBody>
      </p:sp>
      <p:sp>
        <p:nvSpPr>
          <p:cNvPr id="6" name="Rectangle 5">
            <a:extLst>
              <a:ext uri="{FF2B5EF4-FFF2-40B4-BE49-F238E27FC236}">
                <a16:creationId xmlns:a16="http://schemas.microsoft.com/office/drawing/2014/main" id="{5DF2BADA-54B7-0B42-A52E-C207890F97F2}"/>
              </a:ext>
            </a:extLst>
          </p:cNvPr>
          <p:cNvSpPr/>
          <p:nvPr/>
        </p:nvSpPr>
        <p:spPr>
          <a:xfrm>
            <a:off x="0" y="0"/>
            <a:ext cx="12192000" cy="113503"/>
          </a:xfrm>
          <a:prstGeom prst="rect">
            <a:avLst/>
          </a:prstGeom>
          <a:gradFill flip="none" rotWithShape="1">
            <a:gsLst>
              <a:gs pos="0">
                <a:srgbClr val="C00000"/>
              </a:gs>
              <a:gs pos="100000">
                <a:srgbClr val="FF0000"/>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38029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5A4DE-F64C-10E0-5431-01EE4DDEE729}"/>
              </a:ext>
            </a:extLst>
          </p:cNvPr>
          <p:cNvSpPr>
            <a:spLocks noGrp="1"/>
          </p:cNvSpPr>
          <p:nvPr>
            <p:ph type="title"/>
          </p:nvPr>
        </p:nvSpPr>
        <p:spPr>
          <a:xfrm>
            <a:off x="839788" y="457200"/>
            <a:ext cx="3932237" cy="1600200"/>
          </a:xfrm>
        </p:spPr>
        <p:txBody>
          <a:bodyPr anchor="b"/>
          <a:lstStyle>
            <a:lvl1pPr>
              <a:defRPr sz="3200">
                <a:latin typeface="Oswald"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4E8BB2D6-3187-60BE-8FE2-0FD254A05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AEA92F-9EA3-4402-7A08-3DC3A0B2FE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Rectangle 11">
            <a:extLst>
              <a:ext uri="{FF2B5EF4-FFF2-40B4-BE49-F238E27FC236}">
                <a16:creationId xmlns:a16="http://schemas.microsoft.com/office/drawing/2014/main" id="{D13AEB60-33AE-4C38-A8F7-EE2984E2E6F7}"/>
              </a:ext>
            </a:extLst>
          </p:cNvPr>
          <p:cNvSpPr/>
          <p:nvPr/>
        </p:nvSpPr>
        <p:spPr>
          <a:xfrm>
            <a:off x="0" y="6648056"/>
            <a:ext cx="12192000" cy="209943"/>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3">
            <a:extLst>
              <a:ext uri="{FF2B5EF4-FFF2-40B4-BE49-F238E27FC236}">
                <a16:creationId xmlns:a16="http://schemas.microsoft.com/office/drawing/2014/main" id="{3C2EE662-76AE-D44B-A5CD-D3CB133A99EA}"/>
              </a:ext>
            </a:extLst>
          </p:cNvPr>
          <p:cNvSpPr>
            <a:spLocks noGrp="1"/>
          </p:cNvSpPr>
          <p:nvPr>
            <p:ph type="dt" sz="half" idx="10"/>
          </p:nvPr>
        </p:nvSpPr>
        <p:spPr>
          <a:xfrm>
            <a:off x="838200" y="6572341"/>
            <a:ext cx="2743200" cy="365125"/>
          </a:xfrm>
        </p:spPr>
        <p:txBody>
          <a:bodyPr/>
          <a:lstStyle>
            <a:lvl1pPr>
              <a:defRPr>
                <a:solidFill>
                  <a:schemeClr val="bg1"/>
                </a:solidFill>
              </a:defRPr>
            </a:lvl1pPr>
          </a:lstStyle>
          <a:p>
            <a:endParaRPr lang="en-US"/>
          </a:p>
        </p:txBody>
      </p:sp>
      <p:sp>
        <p:nvSpPr>
          <p:cNvPr id="14" name="Slide Number Placeholder 5">
            <a:extLst>
              <a:ext uri="{FF2B5EF4-FFF2-40B4-BE49-F238E27FC236}">
                <a16:creationId xmlns:a16="http://schemas.microsoft.com/office/drawing/2014/main" id="{A7E85F8F-9D2D-4A08-FECE-F48FDF32D1C7}"/>
              </a:ext>
            </a:extLst>
          </p:cNvPr>
          <p:cNvSpPr>
            <a:spLocks noGrp="1"/>
          </p:cNvSpPr>
          <p:nvPr>
            <p:ph type="sldNum" sz="quarter" idx="12"/>
          </p:nvPr>
        </p:nvSpPr>
        <p:spPr>
          <a:xfrm>
            <a:off x="8610600" y="6572341"/>
            <a:ext cx="2743200" cy="365125"/>
          </a:xfrm>
        </p:spPr>
        <p:txBody>
          <a:bodyPr/>
          <a:lstStyle>
            <a:lvl1pPr>
              <a:defRPr>
                <a:solidFill>
                  <a:schemeClr val="bg1"/>
                </a:solidFill>
              </a:defRPr>
            </a:lvl1pPr>
          </a:lstStyle>
          <a:p>
            <a:fld id="{428DC087-E06D-45B5-A109-888585087B22}" type="slidenum">
              <a:rPr lang="en-US" smtClean="0"/>
              <a:t>‹#›</a:t>
            </a:fld>
            <a:endParaRPr lang="en-US"/>
          </a:p>
        </p:txBody>
      </p:sp>
      <p:sp>
        <p:nvSpPr>
          <p:cNvPr id="15" name="Footer Placeholder 4">
            <a:extLst>
              <a:ext uri="{FF2B5EF4-FFF2-40B4-BE49-F238E27FC236}">
                <a16:creationId xmlns:a16="http://schemas.microsoft.com/office/drawing/2014/main" id="{1A018306-5B7D-AF85-8FBC-7682A8FFA000}"/>
              </a:ext>
            </a:extLst>
          </p:cNvPr>
          <p:cNvSpPr>
            <a:spLocks noGrp="1"/>
          </p:cNvSpPr>
          <p:nvPr>
            <p:ph type="ftr" sz="quarter" idx="11"/>
          </p:nvPr>
        </p:nvSpPr>
        <p:spPr>
          <a:xfrm>
            <a:off x="4038600" y="6564170"/>
            <a:ext cx="4114800" cy="365125"/>
          </a:xfrm>
        </p:spPr>
        <p:txBody>
          <a:bodyPr/>
          <a:lstStyle>
            <a:lvl1pPr>
              <a:defRPr>
                <a:solidFill>
                  <a:schemeClr val="bg1"/>
                </a:solidFill>
              </a:defRPr>
            </a:lvl1pPr>
          </a:lstStyle>
          <a:p>
            <a:endParaRPr lang="en-US"/>
          </a:p>
        </p:txBody>
      </p:sp>
      <p:pic>
        <p:nvPicPr>
          <p:cNvPr id="16" name="Picture 15">
            <a:extLst>
              <a:ext uri="{FF2B5EF4-FFF2-40B4-BE49-F238E27FC236}">
                <a16:creationId xmlns:a16="http://schemas.microsoft.com/office/drawing/2014/main" id="{134A317F-9B46-AF68-32D3-716818AE762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3845" y="540517"/>
            <a:ext cx="780936" cy="777254"/>
          </a:xfrm>
          <a:prstGeom prst="rect">
            <a:avLst/>
          </a:prstGeom>
        </p:spPr>
      </p:pic>
      <p:pic>
        <p:nvPicPr>
          <p:cNvPr id="6" name="Content Placeholder 5" descr="Logo&#10;&#10;AI-generated content may be incorrect.">
            <a:extLst>
              <a:ext uri="{FF2B5EF4-FFF2-40B4-BE49-F238E27FC236}">
                <a16:creationId xmlns:a16="http://schemas.microsoft.com/office/drawing/2014/main" id="{29CC38D3-4715-3634-8935-97C5D87FD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0900" y="372781"/>
            <a:ext cx="1079088" cy="1079088"/>
          </a:xfrm>
          <a:prstGeom prst="rect">
            <a:avLst/>
          </a:prstGeom>
        </p:spPr>
      </p:pic>
      <p:sp>
        <p:nvSpPr>
          <p:cNvPr id="7" name="Rectangle 6">
            <a:extLst>
              <a:ext uri="{FF2B5EF4-FFF2-40B4-BE49-F238E27FC236}">
                <a16:creationId xmlns:a16="http://schemas.microsoft.com/office/drawing/2014/main" id="{27D19585-80BD-F4D8-0AF4-AE8CDC4A4604}"/>
              </a:ext>
            </a:extLst>
          </p:cNvPr>
          <p:cNvSpPr/>
          <p:nvPr/>
        </p:nvSpPr>
        <p:spPr>
          <a:xfrm>
            <a:off x="0" y="0"/>
            <a:ext cx="12192000" cy="113503"/>
          </a:xfrm>
          <a:prstGeom prst="rect">
            <a:avLst/>
          </a:prstGeom>
          <a:gradFill flip="none" rotWithShape="1">
            <a:gsLst>
              <a:gs pos="0">
                <a:srgbClr val="C00000"/>
              </a:gs>
              <a:gs pos="100000">
                <a:srgbClr val="FF0000"/>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75980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55137-9345-C73E-76CA-CBECCED60C29}"/>
              </a:ext>
            </a:extLst>
          </p:cNvPr>
          <p:cNvSpPr>
            <a:spLocks noGrp="1"/>
          </p:cNvSpPr>
          <p:nvPr>
            <p:ph type="title"/>
          </p:nvPr>
        </p:nvSpPr>
        <p:spPr>
          <a:xfrm>
            <a:off x="839788" y="457200"/>
            <a:ext cx="3932237" cy="1600200"/>
          </a:xfrm>
        </p:spPr>
        <p:txBody>
          <a:bodyPr anchor="b"/>
          <a:lstStyle>
            <a:lvl1pPr>
              <a:defRPr sz="3200">
                <a:latin typeface="Oswald" pitchFamily="2" charset="0"/>
              </a:defRPr>
            </a:lvl1pPr>
          </a:lstStyle>
          <a:p>
            <a:r>
              <a:rPr lang="en-US"/>
              <a:t>Click to edit Master title style</a:t>
            </a:r>
          </a:p>
        </p:txBody>
      </p:sp>
      <p:sp>
        <p:nvSpPr>
          <p:cNvPr id="3" name="Picture Placeholder 2">
            <a:extLst>
              <a:ext uri="{FF2B5EF4-FFF2-40B4-BE49-F238E27FC236}">
                <a16:creationId xmlns:a16="http://schemas.microsoft.com/office/drawing/2014/main" id="{EDFE60E3-0378-4A7B-6FF6-D01F3314BB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A1CC741-6D28-816E-B796-7058E21586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2" name="Rectangle 11">
            <a:extLst>
              <a:ext uri="{FF2B5EF4-FFF2-40B4-BE49-F238E27FC236}">
                <a16:creationId xmlns:a16="http://schemas.microsoft.com/office/drawing/2014/main" id="{DB98E1CC-3D00-9390-7AB8-30A68BC20117}"/>
              </a:ext>
            </a:extLst>
          </p:cNvPr>
          <p:cNvSpPr/>
          <p:nvPr/>
        </p:nvSpPr>
        <p:spPr>
          <a:xfrm>
            <a:off x="0" y="6648056"/>
            <a:ext cx="12192000" cy="209943"/>
          </a:xfrm>
          <a:prstGeom prst="rect">
            <a:avLst/>
          </a:prstGeom>
          <a:gradFill flip="none" rotWithShape="1">
            <a:gsLst>
              <a:gs pos="0">
                <a:srgbClr val="223976">
                  <a:shade val="30000"/>
                  <a:satMod val="115000"/>
                </a:srgbClr>
              </a:gs>
              <a:gs pos="50000">
                <a:srgbClr val="223976">
                  <a:shade val="67500"/>
                  <a:satMod val="115000"/>
                </a:srgbClr>
              </a:gs>
              <a:gs pos="100000">
                <a:srgbClr val="223976">
                  <a:shade val="100000"/>
                  <a:satMod val="115000"/>
                </a:srgbClr>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ate Placeholder 3">
            <a:extLst>
              <a:ext uri="{FF2B5EF4-FFF2-40B4-BE49-F238E27FC236}">
                <a16:creationId xmlns:a16="http://schemas.microsoft.com/office/drawing/2014/main" id="{B5ABF98A-C8E9-21FC-962F-B0E26B9F6A30}"/>
              </a:ext>
            </a:extLst>
          </p:cNvPr>
          <p:cNvSpPr>
            <a:spLocks noGrp="1"/>
          </p:cNvSpPr>
          <p:nvPr>
            <p:ph type="dt" sz="half" idx="10"/>
          </p:nvPr>
        </p:nvSpPr>
        <p:spPr>
          <a:xfrm>
            <a:off x="838200" y="6572341"/>
            <a:ext cx="2743200" cy="365125"/>
          </a:xfrm>
        </p:spPr>
        <p:txBody>
          <a:bodyPr/>
          <a:lstStyle>
            <a:lvl1pPr>
              <a:defRPr>
                <a:solidFill>
                  <a:schemeClr val="bg1"/>
                </a:solidFill>
              </a:defRPr>
            </a:lvl1pPr>
          </a:lstStyle>
          <a:p>
            <a:endParaRPr lang="en-US"/>
          </a:p>
        </p:txBody>
      </p:sp>
      <p:sp>
        <p:nvSpPr>
          <p:cNvPr id="14" name="Slide Number Placeholder 5">
            <a:extLst>
              <a:ext uri="{FF2B5EF4-FFF2-40B4-BE49-F238E27FC236}">
                <a16:creationId xmlns:a16="http://schemas.microsoft.com/office/drawing/2014/main" id="{216ADE59-EE59-34C7-5EF8-E79B65D55592}"/>
              </a:ext>
            </a:extLst>
          </p:cNvPr>
          <p:cNvSpPr>
            <a:spLocks noGrp="1"/>
          </p:cNvSpPr>
          <p:nvPr>
            <p:ph type="sldNum" sz="quarter" idx="12"/>
          </p:nvPr>
        </p:nvSpPr>
        <p:spPr>
          <a:xfrm>
            <a:off x="8610600" y="6572341"/>
            <a:ext cx="2743200" cy="365125"/>
          </a:xfrm>
        </p:spPr>
        <p:txBody>
          <a:bodyPr/>
          <a:lstStyle>
            <a:lvl1pPr>
              <a:defRPr>
                <a:solidFill>
                  <a:schemeClr val="bg1"/>
                </a:solidFill>
              </a:defRPr>
            </a:lvl1pPr>
          </a:lstStyle>
          <a:p>
            <a:fld id="{428DC087-E06D-45B5-A109-888585087B22}" type="slidenum">
              <a:rPr lang="en-US" smtClean="0"/>
              <a:t>‹#›</a:t>
            </a:fld>
            <a:endParaRPr lang="en-US"/>
          </a:p>
        </p:txBody>
      </p:sp>
      <p:sp>
        <p:nvSpPr>
          <p:cNvPr id="15" name="Footer Placeholder 4">
            <a:extLst>
              <a:ext uri="{FF2B5EF4-FFF2-40B4-BE49-F238E27FC236}">
                <a16:creationId xmlns:a16="http://schemas.microsoft.com/office/drawing/2014/main" id="{DB16EEDE-D466-2E43-2B40-7598A3E4B82B}"/>
              </a:ext>
            </a:extLst>
          </p:cNvPr>
          <p:cNvSpPr>
            <a:spLocks noGrp="1"/>
          </p:cNvSpPr>
          <p:nvPr>
            <p:ph type="ftr" sz="quarter" idx="11"/>
          </p:nvPr>
        </p:nvSpPr>
        <p:spPr>
          <a:xfrm>
            <a:off x="4038600" y="6564170"/>
            <a:ext cx="4114800" cy="365125"/>
          </a:xfrm>
        </p:spPr>
        <p:txBody>
          <a:bodyPr/>
          <a:lstStyle>
            <a:lvl1pPr>
              <a:defRPr>
                <a:solidFill>
                  <a:schemeClr val="bg1"/>
                </a:solidFill>
              </a:defRPr>
            </a:lvl1pPr>
          </a:lstStyle>
          <a:p>
            <a:endParaRPr lang="en-US"/>
          </a:p>
        </p:txBody>
      </p:sp>
      <p:pic>
        <p:nvPicPr>
          <p:cNvPr id="16" name="Picture 15">
            <a:extLst>
              <a:ext uri="{FF2B5EF4-FFF2-40B4-BE49-F238E27FC236}">
                <a16:creationId xmlns:a16="http://schemas.microsoft.com/office/drawing/2014/main" id="{C3E5E45F-EDF7-04D3-452C-444DDC49442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3845" y="540517"/>
            <a:ext cx="780936" cy="777254"/>
          </a:xfrm>
          <a:prstGeom prst="rect">
            <a:avLst/>
          </a:prstGeom>
        </p:spPr>
      </p:pic>
      <p:sp>
        <p:nvSpPr>
          <p:cNvPr id="5" name="Rectangle 4">
            <a:extLst>
              <a:ext uri="{FF2B5EF4-FFF2-40B4-BE49-F238E27FC236}">
                <a16:creationId xmlns:a16="http://schemas.microsoft.com/office/drawing/2014/main" id="{778AD4A6-DA5C-4A82-259E-4BC8560E797D}"/>
              </a:ext>
            </a:extLst>
          </p:cNvPr>
          <p:cNvSpPr/>
          <p:nvPr/>
        </p:nvSpPr>
        <p:spPr>
          <a:xfrm>
            <a:off x="0" y="0"/>
            <a:ext cx="12192000" cy="113503"/>
          </a:xfrm>
          <a:prstGeom prst="rect">
            <a:avLst/>
          </a:prstGeom>
          <a:gradFill flip="none" rotWithShape="1">
            <a:gsLst>
              <a:gs pos="0">
                <a:srgbClr val="C00000"/>
              </a:gs>
              <a:gs pos="100000">
                <a:srgbClr val="FF0000"/>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Logo&#10;&#10;AI-generated content may be incorrect.">
            <a:extLst>
              <a:ext uri="{FF2B5EF4-FFF2-40B4-BE49-F238E27FC236}">
                <a16:creationId xmlns:a16="http://schemas.microsoft.com/office/drawing/2014/main" id="{2B842AC0-7FE1-C107-5C36-0607E6160C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0900" y="372781"/>
            <a:ext cx="1079088" cy="1079088"/>
          </a:xfrm>
          <a:prstGeom prst="rect">
            <a:avLst/>
          </a:prstGeom>
        </p:spPr>
      </p:pic>
    </p:spTree>
    <p:extLst>
      <p:ext uri="{BB962C8B-B14F-4D97-AF65-F5344CB8AC3E}">
        <p14:creationId xmlns:p14="http://schemas.microsoft.com/office/powerpoint/2010/main" val="1325647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396A57B-EE4B-928E-09C9-2E08C72AA8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1E4D1A0-512C-4078-99FF-CFC20597C2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95F037-CE35-AAF6-1E88-9483BD6BFCC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a:extLst>
              <a:ext uri="{FF2B5EF4-FFF2-40B4-BE49-F238E27FC236}">
                <a16:creationId xmlns:a16="http://schemas.microsoft.com/office/drawing/2014/main" id="{D0E71F0F-6091-EC41-04E8-0615550039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4C8059B-7B2E-7388-53C3-3DDD17C41D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8DC087-E06D-45B5-A109-888585087B22}" type="slidenum">
              <a:rPr lang="en-US" smtClean="0"/>
              <a:t>‹#›</a:t>
            </a:fld>
            <a:endParaRPr lang="en-US"/>
          </a:p>
        </p:txBody>
      </p:sp>
    </p:spTree>
    <p:extLst>
      <p:ext uri="{BB962C8B-B14F-4D97-AF65-F5344CB8AC3E}">
        <p14:creationId xmlns:p14="http://schemas.microsoft.com/office/powerpoint/2010/main" val="310539132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80" r:id="rId3"/>
    <p:sldLayoutId id="2147483672" r:id="rId4"/>
    <p:sldLayoutId id="2147483673" r:id="rId5"/>
    <p:sldLayoutId id="2147483674" r:id="rId6"/>
    <p:sldLayoutId id="2147483675" r:id="rId7"/>
    <p:sldLayoutId id="2147483679" r:id="rId8"/>
    <p:sldLayoutId id="2147483676" r:id="rId9"/>
    <p:sldLayoutId id="2147483677" r:id="rId10"/>
    <p:sldLayoutId id="214748367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Oswald"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C3757-AEF8-4F3A-857B-579A8364D3E2}"/>
              </a:ext>
            </a:extLst>
          </p:cNvPr>
          <p:cNvSpPr>
            <a:spLocks noGrp="1"/>
          </p:cNvSpPr>
          <p:nvPr>
            <p:ph type="ctrTitle"/>
          </p:nvPr>
        </p:nvSpPr>
        <p:spPr/>
        <p:txBody>
          <a:bodyPr/>
          <a:lstStyle/>
          <a:p>
            <a:r>
              <a:rPr lang="en-US" dirty="0"/>
              <a:t>Phase 3 Pitch Deck Application</a:t>
            </a:r>
          </a:p>
        </p:txBody>
      </p:sp>
      <p:graphicFrame>
        <p:nvGraphicFramePr>
          <p:cNvPr id="3" name="Table 2">
            <a:extLst>
              <a:ext uri="{FF2B5EF4-FFF2-40B4-BE49-F238E27FC236}">
                <a16:creationId xmlns:a16="http://schemas.microsoft.com/office/drawing/2014/main" id="{20EC939D-AEAD-5AE2-3936-AFA087AB8278}"/>
              </a:ext>
            </a:extLst>
          </p:cNvPr>
          <p:cNvGraphicFramePr>
            <a:graphicFrameLocks noGrp="1"/>
          </p:cNvGraphicFramePr>
          <p:nvPr>
            <p:extLst>
              <p:ext uri="{D42A27DB-BD31-4B8C-83A1-F6EECF244321}">
                <p14:modId xmlns:p14="http://schemas.microsoft.com/office/powerpoint/2010/main" val="19163218"/>
              </p:ext>
            </p:extLst>
          </p:nvPr>
        </p:nvGraphicFramePr>
        <p:xfrm>
          <a:off x="2032000" y="4211009"/>
          <a:ext cx="8128000" cy="2311399"/>
        </p:xfrm>
        <a:graphic>
          <a:graphicData uri="http://schemas.openxmlformats.org/drawingml/2006/table">
            <a:tbl>
              <a:tblPr bandRow="1">
                <a:tableStyleId>{5C22544A-7EE6-4342-B048-85BDC9FD1C3A}</a:tableStyleId>
              </a:tblPr>
              <a:tblGrid>
                <a:gridCol w="1987550">
                  <a:extLst>
                    <a:ext uri="{9D8B030D-6E8A-4147-A177-3AD203B41FA5}">
                      <a16:colId xmlns:a16="http://schemas.microsoft.com/office/drawing/2014/main" val="2575457639"/>
                    </a:ext>
                  </a:extLst>
                </a:gridCol>
                <a:gridCol w="6140450">
                  <a:extLst>
                    <a:ext uri="{9D8B030D-6E8A-4147-A177-3AD203B41FA5}">
                      <a16:colId xmlns:a16="http://schemas.microsoft.com/office/drawing/2014/main" val="1609768169"/>
                    </a:ext>
                  </a:extLst>
                </a:gridCol>
              </a:tblGrid>
              <a:tr h="370840">
                <a:tc>
                  <a:txBody>
                    <a:bodyPr/>
                    <a:lstStyle/>
                    <a:p>
                      <a:r>
                        <a:rPr lang="en-US" sz="1200" b="1" dirty="0">
                          <a:latin typeface="Calibri" panose="020F0502020204030204" pitchFamily="34" charset="0"/>
                          <a:cs typeface="Calibri" panose="020F0502020204030204" pitchFamily="34" charset="0"/>
                        </a:rPr>
                        <a:t>Company Legal Name</a:t>
                      </a:r>
                    </a:p>
                  </a:txBody>
                  <a:tcPr anchor="ctr"/>
                </a:tc>
                <a:tc>
                  <a:txBody>
                    <a:bodyPr/>
                    <a:lstStyle/>
                    <a:p>
                      <a:r>
                        <a:rPr lang="en-US" sz="1200" i="1" dirty="0">
                          <a:latin typeface="Calibri" panose="020F0502020204030204" pitchFamily="34" charset="0"/>
                          <a:cs typeface="Calibri" panose="020F0502020204030204" pitchFamily="34" charset="0"/>
                        </a:rPr>
                        <a:t>Enter company legal name</a:t>
                      </a:r>
                    </a:p>
                  </a:txBody>
                  <a:tcPr anchor="ctr"/>
                </a:tc>
                <a:extLst>
                  <a:ext uri="{0D108BD9-81ED-4DB2-BD59-A6C34878D82A}">
                    <a16:rowId xmlns:a16="http://schemas.microsoft.com/office/drawing/2014/main" val="3628625767"/>
                  </a:ext>
                </a:extLst>
              </a:tr>
              <a:tr h="370840">
                <a:tc>
                  <a:txBody>
                    <a:bodyPr/>
                    <a:lstStyle/>
                    <a:p>
                      <a:r>
                        <a:rPr lang="en-US" sz="1200" b="1" dirty="0">
                          <a:latin typeface="Calibri" panose="020F0502020204030204" pitchFamily="34" charset="0"/>
                          <a:cs typeface="Calibri" panose="020F0502020204030204" pitchFamily="34" charset="0"/>
                        </a:rPr>
                        <a:t>System name and version</a:t>
                      </a:r>
                    </a:p>
                  </a:txBody>
                  <a:tcPr anchor="ctr"/>
                </a:tc>
                <a:tc>
                  <a:txBody>
                    <a:bodyPr/>
                    <a:lstStyle/>
                    <a:p>
                      <a:r>
                        <a:rPr lang="en-US" sz="1200" i="1" dirty="0">
                          <a:latin typeface="Calibri" panose="020F0502020204030204" pitchFamily="34" charset="0"/>
                          <a:cs typeface="Calibri" panose="020F0502020204030204" pitchFamily="34" charset="0"/>
                        </a:rPr>
                        <a:t>UAS Name</a:t>
                      </a:r>
                    </a:p>
                  </a:txBody>
                  <a:tcPr anchor="ctr"/>
                </a:tc>
                <a:extLst>
                  <a:ext uri="{0D108BD9-81ED-4DB2-BD59-A6C34878D82A}">
                    <a16:rowId xmlns:a16="http://schemas.microsoft.com/office/drawing/2014/main" val="943268295"/>
                  </a:ext>
                </a:extLst>
              </a:tr>
              <a:tr h="370840">
                <a:tc>
                  <a:txBody>
                    <a:bodyPr/>
                    <a:lstStyle/>
                    <a:p>
                      <a:r>
                        <a:rPr lang="en-US" sz="1200" b="1" dirty="0">
                          <a:latin typeface="Calibri" panose="020F0502020204030204" pitchFamily="34" charset="0"/>
                          <a:cs typeface="Calibri" panose="020F0502020204030204" pitchFamily="34" charset="0"/>
                        </a:rPr>
                        <a:t>Submission Date</a:t>
                      </a:r>
                    </a:p>
                  </a:txBody>
                  <a:tcPr anchor="ctr"/>
                </a:tc>
                <a:tc>
                  <a:txBody>
                    <a:bodyPr/>
                    <a:lstStyle/>
                    <a:p>
                      <a:r>
                        <a:rPr lang="en-US" sz="1200" i="1" dirty="0">
                          <a:latin typeface="Calibri" panose="020F0502020204030204" pitchFamily="34" charset="0"/>
                          <a:cs typeface="Calibri" panose="020F0502020204030204" pitchFamily="34" charset="0"/>
                        </a:rPr>
                        <a:t>MM-DD-YY</a:t>
                      </a:r>
                    </a:p>
                  </a:txBody>
                  <a:tcPr anchor="ctr"/>
                </a:tc>
                <a:extLst>
                  <a:ext uri="{0D108BD9-81ED-4DB2-BD59-A6C34878D82A}">
                    <a16:rowId xmlns:a16="http://schemas.microsoft.com/office/drawing/2014/main" val="3396872258"/>
                  </a:ext>
                </a:extLst>
              </a:tr>
              <a:tr h="370840">
                <a:tc>
                  <a:txBody>
                    <a:bodyPr/>
                    <a:lstStyle/>
                    <a:p>
                      <a:r>
                        <a:rPr lang="en-US" sz="1200" b="1" dirty="0">
                          <a:latin typeface="Calibri" panose="020F0502020204030204" pitchFamily="34" charset="0"/>
                          <a:cs typeface="Calibri" panose="020F0502020204030204" pitchFamily="34" charset="0"/>
                        </a:rPr>
                        <a:t>Mission Area</a:t>
                      </a:r>
                    </a:p>
                  </a:txBody>
                  <a:tcPr anchor="ctr"/>
                </a:tc>
                <a:tc>
                  <a:txBody>
                    <a:bodyPr/>
                    <a:lstStyle/>
                    <a:p>
                      <a:r>
                        <a:rPr lang="en-US" sz="1200" i="1" dirty="0">
                          <a:latin typeface="Calibri" panose="020F0502020204030204" pitchFamily="34" charset="0"/>
                          <a:cs typeface="Calibri" panose="020F0502020204030204" pitchFamily="34" charset="0"/>
                        </a:rPr>
                        <a:t>A or B</a:t>
                      </a:r>
                    </a:p>
                  </a:txBody>
                  <a:tcPr anchor="ctr"/>
                </a:tc>
                <a:extLst>
                  <a:ext uri="{0D108BD9-81ED-4DB2-BD59-A6C34878D82A}">
                    <a16:rowId xmlns:a16="http://schemas.microsoft.com/office/drawing/2014/main" val="2414320000"/>
                  </a:ext>
                </a:extLst>
              </a:tr>
              <a:tr h="370839">
                <a:tc>
                  <a:txBody>
                    <a:bodyPr/>
                    <a:lstStyle/>
                    <a:p>
                      <a:pPr lvl="0">
                        <a:buNone/>
                      </a:pPr>
                      <a:r>
                        <a:rPr lang="en-US" sz="1200" b="1" dirty="0">
                          <a:latin typeface="Calibri"/>
                          <a:cs typeface="Calibri"/>
                        </a:rPr>
                        <a:t>Primary POC</a:t>
                      </a:r>
                    </a:p>
                  </a:txBody>
                  <a:tcPr anchor="ctr"/>
                </a:tc>
                <a:tc>
                  <a:txBody>
                    <a:bodyPr/>
                    <a:lstStyle/>
                    <a:p>
                      <a:pPr lvl="0">
                        <a:buNone/>
                      </a:pPr>
                      <a:r>
                        <a:rPr lang="en-US" sz="1200" i="1" dirty="0">
                          <a:latin typeface="Calibri"/>
                          <a:cs typeface="Calibri"/>
                        </a:rPr>
                        <a:t>Title, email, phone number</a:t>
                      </a:r>
                    </a:p>
                  </a:txBody>
                  <a:tcPr anchor="ctr"/>
                </a:tc>
                <a:extLst>
                  <a:ext uri="{0D108BD9-81ED-4DB2-BD59-A6C34878D82A}">
                    <a16:rowId xmlns:a16="http://schemas.microsoft.com/office/drawing/2014/main" val="1532214289"/>
                  </a:ext>
                </a:extLst>
              </a:tr>
              <a:tr h="370838">
                <a:tc>
                  <a:txBody>
                    <a:bodyPr/>
                    <a:lstStyle/>
                    <a:p>
                      <a:pPr lvl="0">
                        <a:buNone/>
                      </a:pPr>
                      <a:r>
                        <a:rPr lang="en-US" sz="1200" b="1" dirty="0">
                          <a:latin typeface="Calibri"/>
                          <a:cs typeface="Calibri"/>
                        </a:rPr>
                        <a:t>Secondary POC</a:t>
                      </a:r>
                    </a:p>
                  </a:txBody>
                  <a:tcPr anchor="ctr"/>
                </a:tc>
                <a:tc>
                  <a:txBody>
                    <a:bodyPr/>
                    <a:lstStyle/>
                    <a:p>
                      <a:pPr marL="0" lvl="0" algn="l" defTabSz="914400" rtl="0" eaLnBrk="1" latinLnBrk="0" hangingPunct="1">
                        <a:lnSpc>
                          <a:spcPct val="100000"/>
                        </a:lnSpc>
                        <a:spcBef>
                          <a:spcPts val="0"/>
                        </a:spcBef>
                        <a:spcAft>
                          <a:spcPts val="0"/>
                        </a:spcAft>
                        <a:buNone/>
                      </a:pPr>
                      <a:r>
                        <a:rPr lang="en-US" sz="1200" i="1" kern="1200" noProof="0" dirty="0">
                          <a:solidFill>
                            <a:schemeClr val="dk1"/>
                          </a:solidFill>
                          <a:latin typeface="Calibri"/>
                          <a:ea typeface="+mn-ea"/>
                          <a:cs typeface="Calibri"/>
                        </a:rPr>
                        <a:t>Title, email, phone number</a:t>
                      </a:r>
                    </a:p>
                    <a:p>
                      <a:pPr lvl="0">
                        <a:buNone/>
                      </a:pPr>
                      <a:endParaRPr lang="en-US" sz="1200" i="1" dirty="0">
                        <a:latin typeface="Calibri"/>
                        <a:cs typeface="Calibri"/>
                      </a:endParaRPr>
                    </a:p>
                  </a:txBody>
                  <a:tcPr anchor="ctr"/>
                </a:tc>
                <a:extLst>
                  <a:ext uri="{0D108BD9-81ED-4DB2-BD59-A6C34878D82A}">
                    <a16:rowId xmlns:a16="http://schemas.microsoft.com/office/drawing/2014/main" val="1411318501"/>
                  </a:ext>
                </a:extLst>
              </a:tr>
            </a:tbl>
          </a:graphicData>
        </a:graphic>
      </p:graphicFrame>
    </p:spTree>
    <p:extLst>
      <p:ext uri="{BB962C8B-B14F-4D97-AF65-F5344CB8AC3E}">
        <p14:creationId xmlns:p14="http://schemas.microsoft.com/office/powerpoint/2010/main" val="21973267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FAD61-8CF7-EA6A-6AC5-3FC13EF04EB9}"/>
              </a:ext>
            </a:extLst>
          </p:cNvPr>
          <p:cNvSpPr>
            <a:spLocks noGrp="1"/>
          </p:cNvSpPr>
          <p:nvPr>
            <p:ph type="title"/>
          </p:nvPr>
        </p:nvSpPr>
        <p:spPr/>
        <p:txBody>
          <a:bodyPr/>
          <a:lstStyle/>
          <a:p>
            <a:r>
              <a:rPr lang="en-US" dirty="0"/>
              <a:t>Company Overview</a:t>
            </a:r>
          </a:p>
        </p:txBody>
      </p:sp>
      <p:sp>
        <p:nvSpPr>
          <p:cNvPr id="4" name="Slide Number Placeholder 3">
            <a:extLst>
              <a:ext uri="{FF2B5EF4-FFF2-40B4-BE49-F238E27FC236}">
                <a16:creationId xmlns:a16="http://schemas.microsoft.com/office/drawing/2014/main" id="{394EB580-1AAC-26C4-BE9F-7A23ED9CF79D}"/>
              </a:ext>
            </a:extLst>
          </p:cNvPr>
          <p:cNvSpPr>
            <a:spLocks noGrp="1"/>
          </p:cNvSpPr>
          <p:nvPr>
            <p:ph type="sldNum" sz="quarter" idx="12"/>
          </p:nvPr>
        </p:nvSpPr>
        <p:spPr/>
        <p:txBody>
          <a:bodyPr/>
          <a:lstStyle/>
          <a:p>
            <a:fld id="{428DC087-E06D-45B5-A109-888585087B22}" type="slidenum">
              <a:rPr lang="en-US" smtClean="0"/>
              <a:t>2</a:t>
            </a:fld>
            <a:endParaRPr lang="en-US"/>
          </a:p>
        </p:txBody>
      </p:sp>
      <p:sp>
        <p:nvSpPr>
          <p:cNvPr id="5" name="Content Placeholder 2">
            <a:extLst>
              <a:ext uri="{FF2B5EF4-FFF2-40B4-BE49-F238E27FC236}">
                <a16:creationId xmlns:a16="http://schemas.microsoft.com/office/drawing/2014/main" id="{C04804EB-6FE9-5B9A-9534-8FF3E82F9452}"/>
              </a:ext>
            </a:extLst>
          </p:cNvPr>
          <p:cNvSpPr>
            <a:spLocks noGrp="1"/>
          </p:cNvSpPr>
          <p:nvPr>
            <p:ph idx="1"/>
          </p:nvPr>
        </p:nvSpPr>
        <p:spPr>
          <a:xfrm>
            <a:off x="460743" y="1825625"/>
            <a:ext cx="11029507" cy="4575175"/>
          </a:xfrm>
        </p:spPr>
        <p:txBody>
          <a:bodyPr anchor="ctr">
            <a:noAutofit/>
          </a:bodyPr>
          <a:lstStyle/>
          <a:p>
            <a:pPr marL="457200" lvl="1" indent="0" algn="ctr">
              <a:lnSpc>
                <a:spcPct val="100000"/>
              </a:lnSpc>
              <a:spcBef>
                <a:spcPts val="0"/>
              </a:spcBef>
              <a:buNone/>
            </a:pPr>
            <a:r>
              <a:rPr lang="en-US" sz="2800" i="1" dirty="0">
                <a:solidFill>
                  <a:srgbClr val="4A5568"/>
                </a:solidFill>
                <a:latin typeface="Calibri" pitchFamily="34" charset="0"/>
                <a:ea typeface="Calibri" pitchFamily="34" charset="-122"/>
                <a:cs typeface="Calibri" pitchFamily="34" charset="-120"/>
              </a:rPr>
              <a:t>Max of 2 slides on company overview</a:t>
            </a:r>
            <a:endParaRPr lang="en-US" sz="2800" dirty="0"/>
          </a:p>
        </p:txBody>
      </p:sp>
    </p:spTree>
    <p:extLst>
      <p:ext uri="{BB962C8B-B14F-4D97-AF65-F5344CB8AC3E}">
        <p14:creationId xmlns:p14="http://schemas.microsoft.com/office/powerpoint/2010/main" val="2284116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84DE3-C0F8-C1D6-1E93-36EEE98A8D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A2AE0D-A35F-BAAF-6C60-501FEF4E0713}"/>
              </a:ext>
            </a:extLst>
          </p:cNvPr>
          <p:cNvSpPr>
            <a:spLocks noGrp="1"/>
          </p:cNvSpPr>
          <p:nvPr>
            <p:ph type="title"/>
          </p:nvPr>
        </p:nvSpPr>
        <p:spPr/>
        <p:txBody>
          <a:bodyPr/>
          <a:lstStyle/>
          <a:p>
            <a:r>
              <a:rPr lang="en-US" dirty="0"/>
              <a:t>UAS System Overview</a:t>
            </a:r>
          </a:p>
        </p:txBody>
      </p:sp>
      <p:sp>
        <p:nvSpPr>
          <p:cNvPr id="4" name="Slide Number Placeholder 3">
            <a:extLst>
              <a:ext uri="{FF2B5EF4-FFF2-40B4-BE49-F238E27FC236}">
                <a16:creationId xmlns:a16="http://schemas.microsoft.com/office/drawing/2014/main" id="{D9D10446-0C5D-534F-DAA1-82493C69B5EF}"/>
              </a:ext>
            </a:extLst>
          </p:cNvPr>
          <p:cNvSpPr>
            <a:spLocks noGrp="1"/>
          </p:cNvSpPr>
          <p:nvPr>
            <p:ph type="sldNum" sz="quarter" idx="12"/>
          </p:nvPr>
        </p:nvSpPr>
        <p:spPr/>
        <p:txBody>
          <a:bodyPr/>
          <a:lstStyle/>
          <a:p>
            <a:fld id="{428DC087-E06D-45B5-A109-888585087B22}" type="slidenum">
              <a:rPr lang="en-US" smtClean="0"/>
              <a:t>3</a:t>
            </a:fld>
            <a:endParaRPr lang="en-US"/>
          </a:p>
        </p:txBody>
      </p:sp>
      <p:graphicFrame>
        <p:nvGraphicFramePr>
          <p:cNvPr id="3" name="Table 2">
            <a:extLst>
              <a:ext uri="{FF2B5EF4-FFF2-40B4-BE49-F238E27FC236}">
                <a16:creationId xmlns:a16="http://schemas.microsoft.com/office/drawing/2014/main" id="{7F389E2D-3C86-663A-603B-52D5A9640B56}"/>
              </a:ext>
            </a:extLst>
          </p:cNvPr>
          <p:cNvGraphicFramePr>
            <a:graphicFrameLocks noGrp="1"/>
          </p:cNvGraphicFramePr>
          <p:nvPr>
            <p:extLst>
              <p:ext uri="{D42A27DB-BD31-4B8C-83A1-F6EECF244321}">
                <p14:modId xmlns:p14="http://schemas.microsoft.com/office/powerpoint/2010/main" val="3162355935"/>
              </p:ext>
            </p:extLst>
          </p:nvPr>
        </p:nvGraphicFramePr>
        <p:xfrm>
          <a:off x="609600" y="1652270"/>
          <a:ext cx="10972800" cy="4551904"/>
        </p:xfrm>
        <a:graphic>
          <a:graphicData uri="http://schemas.openxmlformats.org/drawingml/2006/table">
            <a:tbl>
              <a:tblPr firstRow="1" bandRow="1">
                <a:tableStyleId>{5C22544A-7EE6-4342-B048-85BDC9FD1C3A}</a:tableStyleId>
              </a:tblPr>
              <a:tblGrid>
                <a:gridCol w="3499125">
                  <a:extLst>
                    <a:ext uri="{9D8B030D-6E8A-4147-A177-3AD203B41FA5}">
                      <a16:colId xmlns:a16="http://schemas.microsoft.com/office/drawing/2014/main" val="2064166126"/>
                    </a:ext>
                  </a:extLst>
                </a:gridCol>
                <a:gridCol w="7473675">
                  <a:extLst>
                    <a:ext uri="{9D8B030D-6E8A-4147-A177-3AD203B41FA5}">
                      <a16:colId xmlns:a16="http://schemas.microsoft.com/office/drawing/2014/main" val="1946641544"/>
                    </a:ext>
                  </a:extLst>
                </a:gridCol>
              </a:tblGrid>
              <a:tr h="325136">
                <a:tc>
                  <a:txBody>
                    <a:bodyPr/>
                    <a:lstStyle/>
                    <a:p>
                      <a:r>
                        <a:rPr lang="en-US" sz="1200" dirty="0"/>
                        <a:t>Parameter</a:t>
                      </a:r>
                    </a:p>
                  </a:txBody>
                  <a:tcPr>
                    <a:solidFill>
                      <a:srgbClr val="002060"/>
                    </a:solidFill>
                  </a:tcPr>
                </a:tc>
                <a:tc>
                  <a:txBody>
                    <a:bodyPr/>
                    <a:lstStyle/>
                    <a:p>
                      <a:r>
                        <a:rPr lang="en-US" sz="1200" dirty="0"/>
                        <a:t>Response</a:t>
                      </a:r>
                    </a:p>
                  </a:txBody>
                  <a:tcPr>
                    <a:solidFill>
                      <a:srgbClr val="002060"/>
                    </a:solidFill>
                  </a:tcPr>
                </a:tc>
                <a:extLst>
                  <a:ext uri="{0D108BD9-81ED-4DB2-BD59-A6C34878D82A}">
                    <a16:rowId xmlns:a16="http://schemas.microsoft.com/office/drawing/2014/main" val="1443309494"/>
                  </a:ext>
                </a:extLst>
              </a:tr>
              <a:tr h="325136">
                <a:tc>
                  <a:txBody>
                    <a:bodyPr/>
                    <a:lstStyle/>
                    <a:p>
                      <a:r>
                        <a:rPr lang="en-US" sz="1200" dirty="0"/>
                        <a:t>Airframe type and size</a:t>
                      </a:r>
                    </a:p>
                  </a:txBody>
                  <a:tcPr/>
                </a:tc>
                <a:tc>
                  <a:txBody>
                    <a:bodyPr/>
                    <a:lstStyle/>
                    <a:p>
                      <a:r>
                        <a:rPr lang="en-US" sz="1200" i="1" dirty="0">
                          <a:solidFill>
                            <a:srgbClr val="42536A"/>
                          </a:solidFill>
                          <a:latin typeface="Calibri" panose="020F0502020204030204" pitchFamily="34" charset="0"/>
                          <a:cs typeface="Calibri" panose="020F0502020204030204" pitchFamily="34" charset="0"/>
                        </a:rPr>
                        <a:t>Type; frame size (in); prop diameter (in)</a:t>
                      </a:r>
                    </a:p>
                  </a:txBody>
                  <a:tcPr/>
                </a:tc>
                <a:extLst>
                  <a:ext uri="{0D108BD9-81ED-4DB2-BD59-A6C34878D82A}">
                    <a16:rowId xmlns:a16="http://schemas.microsoft.com/office/drawing/2014/main" val="4209262854"/>
                  </a:ext>
                </a:extLst>
              </a:tr>
              <a:tr h="325136">
                <a:tc>
                  <a:txBody>
                    <a:bodyPr/>
                    <a:lstStyle/>
                    <a:p>
                      <a:r>
                        <a:rPr lang="en-US" sz="1200" dirty="0"/>
                        <a:t>All-up weight with heaviest payload</a:t>
                      </a:r>
                    </a:p>
                  </a:txBody>
                  <a:tcPr/>
                </a:tc>
                <a:tc>
                  <a:txBody>
                    <a:bodyPr/>
                    <a:lstStyle/>
                    <a:p>
                      <a:r>
                        <a:rPr lang="en-US" sz="1200" i="1" dirty="0">
                          <a:solidFill>
                            <a:srgbClr val="42536A"/>
                          </a:solidFill>
                          <a:latin typeface="Calibri" panose="020F0502020204030204" pitchFamily="34" charset="0"/>
                          <a:cs typeface="Calibri" panose="020F0502020204030204" pitchFamily="34" charset="0"/>
                        </a:rPr>
                        <a:t>g</a:t>
                      </a:r>
                    </a:p>
                  </a:txBody>
                  <a:tcPr/>
                </a:tc>
                <a:extLst>
                  <a:ext uri="{0D108BD9-81ED-4DB2-BD59-A6C34878D82A}">
                    <a16:rowId xmlns:a16="http://schemas.microsoft.com/office/drawing/2014/main" val="3243229982"/>
                  </a:ext>
                </a:extLst>
              </a:tr>
              <a:tr h="325136">
                <a:tc>
                  <a:txBody>
                    <a:bodyPr/>
                    <a:lstStyle/>
                    <a:p>
                      <a:r>
                        <a:rPr lang="en-US" sz="1200" dirty="0"/>
                        <a:t>Maximum payload mass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42536A"/>
                          </a:solidFill>
                          <a:latin typeface="Calibri" panose="020F0502020204030204" pitchFamily="34" charset="0"/>
                          <a:cs typeface="Calibri" panose="020F0502020204030204" pitchFamily="34" charset="0"/>
                        </a:rPr>
                        <a:t>g</a:t>
                      </a:r>
                    </a:p>
                  </a:txBody>
                  <a:tcPr/>
                </a:tc>
                <a:extLst>
                  <a:ext uri="{0D108BD9-81ED-4DB2-BD59-A6C34878D82A}">
                    <a16:rowId xmlns:a16="http://schemas.microsoft.com/office/drawing/2014/main" val="2611092594"/>
                  </a:ext>
                </a:extLst>
              </a:tr>
              <a:tr h="325136">
                <a:tc>
                  <a:txBody>
                    <a:bodyPr/>
                    <a:lstStyle/>
                    <a:p>
                      <a:r>
                        <a:rPr lang="en-US" sz="1200" dirty="0"/>
                        <a:t>Endurance: cruise, heaviest training payload</a:t>
                      </a:r>
                    </a:p>
                  </a:txBody>
                  <a:tcPr/>
                </a:tc>
                <a:tc>
                  <a:txBody>
                    <a:bodyPr/>
                    <a:lstStyle/>
                    <a:p>
                      <a:r>
                        <a:rPr lang="en-US" sz="1200" i="1" dirty="0">
                          <a:solidFill>
                            <a:srgbClr val="42536A"/>
                          </a:solidFill>
                          <a:latin typeface="Calibri" panose="020F0502020204030204" pitchFamily="34" charset="0"/>
                          <a:cs typeface="Calibri" panose="020F0502020204030204" pitchFamily="34" charset="0"/>
                        </a:rPr>
                        <a:t>min</a:t>
                      </a:r>
                    </a:p>
                  </a:txBody>
                  <a:tcPr/>
                </a:tc>
                <a:extLst>
                  <a:ext uri="{0D108BD9-81ED-4DB2-BD59-A6C34878D82A}">
                    <a16:rowId xmlns:a16="http://schemas.microsoft.com/office/drawing/2014/main" val="2641285378"/>
                  </a:ext>
                </a:extLst>
              </a:tr>
              <a:tr h="325136">
                <a:tc>
                  <a:txBody>
                    <a:bodyPr/>
                    <a:lstStyle/>
                    <a:p>
                      <a:r>
                        <a:rPr lang="en-US" sz="1200" dirty="0"/>
                        <a:t>Demonstrated effective C2 range</a:t>
                      </a:r>
                    </a:p>
                  </a:txBody>
                  <a:tcPr/>
                </a:tc>
                <a:tc>
                  <a:txBody>
                    <a:bodyPr/>
                    <a:lstStyle/>
                    <a:p>
                      <a:r>
                        <a:rPr lang="en-US" sz="1200" i="1" dirty="0">
                          <a:solidFill>
                            <a:srgbClr val="42536A"/>
                          </a:solidFill>
                          <a:latin typeface="Calibri" panose="020F0502020204030204" pitchFamily="34" charset="0"/>
                          <a:cs typeface="Calibri" panose="020F0502020204030204" pitchFamily="34" charset="0"/>
                        </a:rPr>
                        <a:t>km, on which link</a:t>
                      </a:r>
                    </a:p>
                  </a:txBody>
                  <a:tcPr/>
                </a:tc>
                <a:extLst>
                  <a:ext uri="{0D108BD9-81ED-4DB2-BD59-A6C34878D82A}">
                    <a16:rowId xmlns:a16="http://schemas.microsoft.com/office/drawing/2014/main" val="3020434202"/>
                  </a:ext>
                </a:extLst>
              </a:tr>
              <a:tr h="325136">
                <a:tc>
                  <a:txBody>
                    <a:bodyPr/>
                    <a:lstStyle/>
                    <a:p>
                      <a:r>
                        <a:rPr lang="en-US" sz="1200" dirty="0"/>
                        <a:t>Maximum / cruise speed</a:t>
                      </a:r>
                    </a:p>
                  </a:txBody>
                  <a:tcPr/>
                </a:tc>
                <a:tc>
                  <a:txBody>
                    <a:bodyPr/>
                    <a:lstStyle/>
                    <a:p>
                      <a:r>
                        <a:rPr lang="en-US" sz="1200" i="1" dirty="0">
                          <a:solidFill>
                            <a:srgbClr val="42536A"/>
                          </a:solidFill>
                          <a:latin typeface="Calibri" panose="020F0502020204030204" pitchFamily="34" charset="0"/>
                          <a:cs typeface="Calibri" panose="020F0502020204030204" pitchFamily="34" charset="0"/>
                        </a:rPr>
                        <a:t>km/h / km/</a:t>
                      </a:r>
                      <a:r>
                        <a:rPr lang="en-US" sz="1200" i="1" dirty="0" err="1">
                          <a:solidFill>
                            <a:srgbClr val="42536A"/>
                          </a:solidFill>
                          <a:latin typeface="Calibri" panose="020F0502020204030204" pitchFamily="34" charset="0"/>
                          <a:cs typeface="Calibri" panose="020F0502020204030204" pitchFamily="34" charset="0"/>
                        </a:rPr>
                        <a:t>kh</a:t>
                      </a:r>
                      <a:endParaRPr lang="en-US" sz="1200" i="1" dirty="0">
                        <a:solidFill>
                          <a:srgbClr val="42536A"/>
                        </a:solidFill>
                        <a:latin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588700411"/>
                  </a:ext>
                </a:extLst>
              </a:tr>
              <a:tr h="325136">
                <a:tc>
                  <a:txBody>
                    <a:bodyPr/>
                    <a:lstStyle/>
                    <a:p>
                      <a:r>
                        <a:rPr lang="en-US" sz="1200" dirty="0"/>
                        <a:t>Flight controller</a:t>
                      </a:r>
                    </a:p>
                  </a:txBody>
                  <a:tcPr/>
                </a:tc>
                <a:tc>
                  <a:txBody>
                    <a:bodyPr/>
                    <a:lstStyle/>
                    <a:p>
                      <a:r>
                        <a:rPr lang="en-US" sz="1200" i="1" dirty="0">
                          <a:solidFill>
                            <a:srgbClr val="42536A"/>
                          </a:solidFill>
                          <a:latin typeface="Calibri" panose="020F0502020204030204" pitchFamily="34" charset="0"/>
                          <a:cs typeface="Calibri" panose="020F0502020204030204" pitchFamily="34" charset="0"/>
                        </a:rPr>
                        <a:t>Make, model, firmware (open / proprietary)</a:t>
                      </a:r>
                    </a:p>
                  </a:txBody>
                  <a:tcPr/>
                </a:tc>
                <a:extLst>
                  <a:ext uri="{0D108BD9-81ED-4DB2-BD59-A6C34878D82A}">
                    <a16:rowId xmlns:a16="http://schemas.microsoft.com/office/drawing/2014/main" val="793767539"/>
                  </a:ext>
                </a:extLst>
              </a:tr>
              <a:tr h="325136">
                <a:tc>
                  <a:txBody>
                    <a:bodyPr/>
                    <a:lstStyle/>
                    <a:p>
                      <a:r>
                        <a:rPr lang="en-US" sz="1200" dirty="0"/>
                        <a:t>Onboard compute</a:t>
                      </a:r>
                    </a:p>
                  </a:txBody>
                  <a:tcPr/>
                </a:tc>
                <a:tc>
                  <a:txBody>
                    <a:bodyPr/>
                    <a:lstStyle/>
                    <a:p>
                      <a:r>
                        <a:rPr lang="en-US" sz="1200" i="1" dirty="0">
                          <a:solidFill>
                            <a:srgbClr val="42536A"/>
                          </a:solidFill>
                          <a:latin typeface="Calibri" panose="020F0502020204030204" pitchFamily="34" charset="0"/>
                          <a:cs typeface="Calibri" panose="020F0502020204030204" pitchFamily="34" charset="0"/>
                        </a:rPr>
                        <a:t>Make, model, or “None”</a:t>
                      </a:r>
                    </a:p>
                  </a:txBody>
                  <a:tcPr/>
                </a:tc>
                <a:extLst>
                  <a:ext uri="{0D108BD9-81ED-4DB2-BD59-A6C34878D82A}">
                    <a16:rowId xmlns:a16="http://schemas.microsoft.com/office/drawing/2014/main" val="2840758910"/>
                  </a:ext>
                </a:extLst>
              </a:tr>
              <a:tr h="325136">
                <a:tc>
                  <a:txBody>
                    <a:bodyPr/>
                    <a:lstStyle/>
                    <a:p>
                      <a:r>
                        <a:rPr lang="en-US" sz="1200" dirty="0"/>
                        <a:t>Day camera</a:t>
                      </a:r>
                    </a:p>
                  </a:txBody>
                  <a:tcPr/>
                </a:tc>
                <a:tc>
                  <a:txBody>
                    <a:bodyPr/>
                    <a:lstStyle/>
                    <a:p>
                      <a:r>
                        <a:rPr lang="en-US" sz="1200" i="1" dirty="0">
                          <a:solidFill>
                            <a:srgbClr val="42536A"/>
                          </a:solidFill>
                          <a:latin typeface="Calibri" panose="020F0502020204030204" pitchFamily="34" charset="0"/>
                          <a:cs typeface="Calibri" panose="020F0502020204030204" pitchFamily="34" charset="0"/>
                        </a:rPr>
                        <a:t>Make, model, resolution</a:t>
                      </a:r>
                    </a:p>
                  </a:txBody>
                  <a:tcPr/>
                </a:tc>
                <a:extLst>
                  <a:ext uri="{0D108BD9-81ED-4DB2-BD59-A6C34878D82A}">
                    <a16:rowId xmlns:a16="http://schemas.microsoft.com/office/drawing/2014/main" val="4249046307"/>
                  </a:ext>
                </a:extLst>
              </a:tr>
              <a:tr h="325136">
                <a:tc>
                  <a:txBody>
                    <a:bodyPr/>
                    <a:lstStyle/>
                    <a:p>
                      <a:r>
                        <a:rPr lang="en-US" sz="1200" dirty="0"/>
                        <a:t>Night vision / low-light camera</a:t>
                      </a:r>
                    </a:p>
                  </a:txBody>
                  <a:tcPr/>
                </a:tc>
                <a:tc>
                  <a:txBody>
                    <a:bodyPr/>
                    <a:lstStyle/>
                    <a:p>
                      <a:r>
                        <a:rPr lang="en-US" sz="1200" i="1" dirty="0">
                          <a:solidFill>
                            <a:srgbClr val="42536A"/>
                          </a:solidFill>
                          <a:latin typeface="Calibri" panose="020F0502020204030204" pitchFamily="34" charset="0"/>
                          <a:cs typeface="Calibri" panose="020F0502020204030204" pitchFamily="34" charset="0"/>
                        </a:rPr>
                        <a:t>Make, model, thermal or low-light</a:t>
                      </a:r>
                    </a:p>
                  </a:txBody>
                  <a:tcPr/>
                </a:tc>
                <a:extLst>
                  <a:ext uri="{0D108BD9-81ED-4DB2-BD59-A6C34878D82A}">
                    <a16:rowId xmlns:a16="http://schemas.microsoft.com/office/drawing/2014/main" val="2975586148"/>
                  </a:ext>
                </a:extLst>
              </a:tr>
              <a:tr h="325136">
                <a:tc>
                  <a:txBody>
                    <a:bodyPr/>
                    <a:lstStyle/>
                    <a:p>
                      <a:r>
                        <a:rPr lang="en-US" sz="1200" dirty="0"/>
                        <a:t>Battery</a:t>
                      </a:r>
                    </a:p>
                  </a:txBody>
                  <a:tcPr/>
                </a:tc>
                <a:tc>
                  <a:txBody>
                    <a:bodyPr/>
                    <a:lstStyle/>
                    <a:p>
                      <a:r>
                        <a:rPr lang="en-US" sz="1200" i="1" dirty="0">
                          <a:solidFill>
                            <a:srgbClr val="42536A"/>
                          </a:solidFill>
                          <a:latin typeface="Calibri" panose="020F0502020204030204" pitchFamily="34" charset="0"/>
                          <a:cs typeface="Calibri" panose="020F0502020204030204" pitchFamily="34" charset="0"/>
                        </a:rPr>
                        <a:t>Chemistry; capacity (</a:t>
                      </a:r>
                      <a:r>
                        <a:rPr lang="en-US" sz="1200" i="1" dirty="0" err="1">
                          <a:solidFill>
                            <a:srgbClr val="42536A"/>
                          </a:solidFill>
                          <a:latin typeface="Calibri" panose="020F0502020204030204" pitchFamily="34" charset="0"/>
                          <a:cs typeface="Calibri" panose="020F0502020204030204" pitchFamily="34" charset="0"/>
                        </a:rPr>
                        <a:t>Wh</a:t>
                      </a:r>
                      <a:r>
                        <a:rPr lang="en-US" sz="1200" i="1" dirty="0">
                          <a:solidFill>
                            <a:srgbClr val="42536A"/>
                          </a:solidFill>
                          <a:latin typeface="Calibri" panose="020F0502020204030204" pitchFamily="34" charset="0"/>
                          <a:cs typeface="Calibri" panose="020F0502020204030204" pitchFamily="34" charset="0"/>
                        </a:rPr>
                        <a:t>)</a:t>
                      </a:r>
                    </a:p>
                  </a:txBody>
                  <a:tcPr/>
                </a:tc>
                <a:extLst>
                  <a:ext uri="{0D108BD9-81ED-4DB2-BD59-A6C34878D82A}">
                    <a16:rowId xmlns:a16="http://schemas.microsoft.com/office/drawing/2014/main" val="3557712062"/>
                  </a:ext>
                </a:extLst>
              </a:tr>
              <a:tr h="325136">
                <a:tc>
                  <a:txBody>
                    <a:bodyPr/>
                    <a:lstStyle/>
                    <a:p>
                      <a:r>
                        <a:rPr lang="en-US" sz="1200" dirty="0"/>
                        <a:t>Operating temperature range</a:t>
                      </a:r>
                    </a:p>
                  </a:txBody>
                  <a:tcPr/>
                </a:tc>
                <a:tc>
                  <a:txBody>
                    <a:bodyPr/>
                    <a:lstStyle/>
                    <a:p>
                      <a:pPr marL="0" indent="0">
                        <a:buNone/>
                      </a:pPr>
                      <a:r>
                        <a:rPr lang="en-US" sz="1200" i="1" dirty="0">
                          <a:solidFill>
                            <a:srgbClr val="42536A"/>
                          </a:solidFill>
                          <a:latin typeface="Calibri" panose="020F0502020204030204" pitchFamily="34" charset="0"/>
                          <a:ea typeface="Calibri" pitchFamily="34" charset="-122"/>
                          <a:cs typeface="Calibri" panose="020F0502020204030204" pitchFamily="34" charset="0"/>
                        </a:rPr>
                        <a:t>°C to °C</a:t>
                      </a:r>
                      <a:endParaRPr lang="en-US" sz="1200" i="1" dirty="0">
                        <a:solidFill>
                          <a:srgbClr val="42536A"/>
                        </a:solidFill>
                        <a:latin typeface="Calibri" panose="020F0502020204030204" pitchFamily="34" charset="0"/>
                        <a:ea typeface="Calibri" charset="0"/>
                        <a:cs typeface="Calibri" panose="020F0502020204030204" pitchFamily="34" charset="0"/>
                      </a:endParaRPr>
                    </a:p>
                  </a:txBody>
                  <a:tcPr/>
                </a:tc>
                <a:extLst>
                  <a:ext uri="{0D108BD9-81ED-4DB2-BD59-A6C34878D82A}">
                    <a16:rowId xmlns:a16="http://schemas.microsoft.com/office/drawing/2014/main" val="1254145741"/>
                  </a:ext>
                </a:extLst>
              </a:tr>
              <a:tr h="325136">
                <a:tc>
                  <a:txBody>
                    <a:bodyPr/>
                    <a:lstStyle/>
                    <a:p>
                      <a:r>
                        <a:rPr lang="en-US" sz="1200" dirty="0"/>
                        <a:t>Maximum wind / precipitation</a:t>
                      </a:r>
                    </a:p>
                  </a:txBody>
                  <a:tcPr/>
                </a:tc>
                <a:tc>
                  <a:txBody>
                    <a:bodyPr/>
                    <a:lstStyle/>
                    <a:p>
                      <a:r>
                        <a:rPr lang="en-US" sz="1200" i="1" dirty="0">
                          <a:solidFill>
                            <a:srgbClr val="42536A"/>
                          </a:solidFill>
                          <a:latin typeface="Calibri" panose="020F0502020204030204" pitchFamily="34" charset="0"/>
                          <a:cs typeface="Calibri" panose="020F0502020204030204" pitchFamily="34" charset="0"/>
                        </a:rPr>
                        <a:t>km/h; IP rating or rain limit</a:t>
                      </a:r>
                    </a:p>
                  </a:txBody>
                  <a:tcPr/>
                </a:tc>
                <a:extLst>
                  <a:ext uri="{0D108BD9-81ED-4DB2-BD59-A6C34878D82A}">
                    <a16:rowId xmlns:a16="http://schemas.microsoft.com/office/drawing/2014/main" val="3928779217"/>
                  </a:ext>
                </a:extLst>
              </a:tr>
            </a:tbl>
          </a:graphicData>
        </a:graphic>
      </p:graphicFrame>
    </p:spTree>
    <p:extLst>
      <p:ext uri="{BB962C8B-B14F-4D97-AF65-F5344CB8AC3E}">
        <p14:creationId xmlns:p14="http://schemas.microsoft.com/office/powerpoint/2010/main" val="249908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63EFB-48EF-F866-F40C-1D1B68382224}"/>
              </a:ext>
            </a:extLst>
          </p:cNvPr>
          <p:cNvSpPr>
            <a:spLocks noGrp="1"/>
          </p:cNvSpPr>
          <p:nvPr>
            <p:ph type="title"/>
          </p:nvPr>
        </p:nvSpPr>
        <p:spPr/>
        <p:txBody>
          <a:bodyPr/>
          <a:lstStyle/>
          <a:p>
            <a:r>
              <a:rPr lang="en-US" dirty="0"/>
              <a:t>UAS System Overview</a:t>
            </a:r>
          </a:p>
        </p:txBody>
      </p:sp>
      <p:sp>
        <p:nvSpPr>
          <p:cNvPr id="4" name="Slide Number Placeholder 3">
            <a:extLst>
              <a:ext uri="{FF2B5EF4-FFF2-40B4-BE49-F238E27FC236}">
                <a16:creationId xmlns:a16="http://schemas.microsoft.com/office/drawing/2014/main" id="{E55972A6-276F-67AA-2611-5952B91F0F50}"/>
              </a:ext>
            </a:extLst>
          </p:cNvPr>
          <p:cNvSpPr>
            <a:spLocks noGrp="1"/>
          </p:cNvSpPr>
          <p:nvPr>
            <p:ph type="sldNum" sz="quarter" idx="12"/>
          </p:nvPr>
        </p:nvSpPr>
        <p:spPr/>
        <p:txBody>
          <a:bodyPr/>
          <a:lstStyle/>
          <a:p>
            <a:fld id="{428DC087-E06D-45B5-A109-888585087B22}" type="slidenum">
              <a:rPr lang="en-US" smtClean="0"/>
              <a:t>4</a:t>
            </a:fld>
            <a:endParaRPr lang="en-US"/>
          </a:p>
        </p:txBody>
      </p:sp>
      <p:graphicFrame>
        <p:nvGraphicFramePr>
          <p:cNvPr id="3" name="Table 2">
            <a:extLst>
              <a:ext uri="{FF2B5EF4-FFF2-40B4-BE49-F238E27FC236}">
                <a16:creationId xmlns:a16="http://schemas.microsoft.com/office/drawing/2014/main" id="{F78AE68C-C6F9-F853-827C-EA6CC99A9AC4}"/>
              </a:ext>
            </a:extLst>
          </p:cNvPr>
          <p:cNvGraphicFramePr>
            <a:graphicFrameLocks noGrp="1"/>
          </p:cNvGraphicFramePr>
          <p:nvPr>
            <p:extLst>
              <p:ext uri="{D42A27DB-BD31-4B8C-83A1-F6EECF244321}">
                <p14:modId xmlns:p14="http://schemas.microsoft.com/office/powerpoint/2010/main" val="2163833720"/>
              </p:ext>
            </p:extLst>
          </p:nvPr>
        </p:nvGraphicFramePr>
        <p:xfrm>
          <a:off x="609600" y="1652270"/>
          <a:ext cx="10972800" cy="4353560"/>
        </p:xfrm>
        <a:graphic>
          <a:graphicData uri="http://schemas.openxmlformats.org/drawingml/2006/table">
            <a:tbl>
              <a:tblPr firstRow="1" bandRow="1">
                <a:tableStyleId>{5C22544A-7EE6-4342-B048-85BDC9FD1C3A}</a:tableStyleId>
              </a:tblPr>
              <a:tblGrid>
                <a:gridCol w="3519011">
                  <a:extLst>
                    <a:ext uri="{9D8B030D-6E8A-4147-A177-3AD203B41FA5}">
                      <a16:colId xmlns:a16="http://schemas.microsoft.com/office/drawing/2014/main" val="383732816"/>
                    </a:ext>
                  </a:extLst>
                </a:gridCol>
                <a:gridCol w="7453789">
                  <a:extLst>
                    <a:ext uri="{9D8B030D-6E8A-4147-A177-3AD203B41FA5}">
                      <a16:colId xmlns:a16="http://schemas.microsoft.com/office/drawing/2014/main" val="2452825143"/>
                    </a:ext>
                  </a:extLst>
                </a:gridCol>
              </a:tblGrid>
              <a:tr h="0">
                <a:tc>
                  <a:txBody>
                    <a:bodyPr/>
                    <a:lstStyle/>
                    <a:p>
                      <a:r>
                        <a:rPr lang="en-US" sz="1200" dirty="0"/>
                        <a:t>Parameter</a:t>
                      </a:r>
                    </a:p>
                  </a:txBody>
                  <a:tcPr>
                    <a:solidFill>
                      <a:srgbClr val="002060"/>
                    </a:solidFill>
                  </a:tcPr>
                </a:tc>
                <a:tc>
                  <a:txBody>
                    <a:bodyPr/>
                    <a:lstStyle/>
                    <a:p>
                      <a:r>
                        <a:rPr lang="en-US" sz="1200" dirty="0"/>
                        <a:t>Response</a:t>
                      </a:r>
                    </a:p>
                  </a:txBody>
                  <a:tcPr>
                    <a:solidFill>
                      <a:srgbClr val="002060"/>
                    </a:solidFill>
                  </a:tcPr>
                </a:tc>
                <a:extLst>
                  <a:ext uri="{0D108BD9-81ED-4DB2-BD59-A6C34878D82A}">
                    <a16:rowId xmlns:a16="http://schemas.microsoft.com/office/drawing/2014/main" val="1793075424"/>
                  </a:ext>
                </a:extLst>
              </a:tr>
              <a:tr h="370840">
                <a:tc>
                  <a:txBody>
                    <a:bodyPr/>
                    <a:lstStyle/>
                    <a:p>
                      <a:r>
                        <a:rPr lang="en-US" sz="1200" dirty="0"/>
                        <a:t>C2 link</a:t>
                      </a:r>
                    </a:p>
                  </a:txBody>
                  <a:tcPr/>
                </a:tc>
                <a:tc>
                  <a:txBody>
                    <a:bodyPr/>
                    <a:lstStyle/>
                    <a:p>
                      <a:r>
                        <a:rPr lang="en-US" sz="1200" i="1" dirty="0">
                          <a:solidFill>
                            <a:srgbClr val="42536A"/>
                          </a:solidFill>
                        </a:rPr>
                        <a:t>Make/model; frequency bands (MHz); analog or digital</a:t>
                      </a:r>
                    </a:p>
                  </a:txBody>
                  <a:tcPr/>
                </a:tc>
                <a:extLst>
                  <a:ext uri="{0D108BD9-81ED-4DB2-BD59-A6C34878D82A}">
                    <a16:rowId xmlns:a16="http://schemas.microsoft.com/office/drawing/2014/main" val="1572153824"/>
                  </a:ext>
                </a:extLst>
              </a:tr>
              <a:tr h="370840">
                <a:tc>
                  <a:txBody>
                    <a:bodyPr/>
                    <a:lstStyle/>
                    <a:p>
                      <a:r>
                        <a:rPr lang="en-US" sz="1200" dirty="0"/>
                        <a:t>Video link</a:t>
                      </a:r>
                    </a:p>
                  </a:txBody>
                  <a:tcPr/>
                </a:tc>
                <a:tc>
                  <a:txBody>
                    <a:bodyPr/>
                    <a:lstStyle/>
                    <a:p>
                      <a:r>
                        <a:rPr lang="en-US" sz="1200" i="1" dirty="0">
                          <a:solidFill>
                            <a:srgbClr val="42536A"/>
                          </a:solidFill>
                        </a:rPr>
                        <a:t>Make/model; frequency bands (MHz); analog or digital</a:t>
                      </a:r>
                    </a:p>
                  </a:txBody>
                  <a:tcPr/>
                </a:tc>
                <a:extLst>
                  <a:ext uri="{0D108BD9-81ED-4DB2-BD59-A6C34878D82A}">
                    <a16:rowId xmlns:a16="http://schemas.microsoft.com/office/drawing/2014/main" val="2487310078"/>
                  </a:ext>
                </a:extLst>
              </a:tr>
              <a:tr h="370840">
                <a:tc>
                  <a:txBody>
                    <a:bodyPr/>
                    <a:lstStyle/>
                    <a:p>
                      <a:r>
                        <a:rPr lang="en-US" sz="1200" dirty="0"/>
                        <a:t>Frequency agility</a:t>
                      </a:r>
                    </a:p>
                  </a:txBody>
                  <a:tcPr/>
                </a:tc>
                <a:tc>
                  <a:txBody>
                    <a:bodyPr/>
                    <a:lstStyle/>
                    <a:p>
                      <a:r>
                        <a:rPr lang="en-US" sz="1200" i="1" dirty="0">
                          <a:solidFill>
                            <a:srgbClr val="42536A"/>
                          </a:solidFill>
                        </a:rPr>
                        <a:t>Hopping / adaptive / fixed; switching</a:t>
                      </a:r>
                    </a:p>
                  </a:txBody>
                  <a:tcPr/>
                </a:tc>
                <a:extLst>
                  <a:ext uri="{0D108BD9-81ED-4DB2-BD59-A6C34878D82A}">
                    <a16:rowId xmlns:a16="http://schemas.microsoft.com/office/drawing/2014/main" val="2348973072"/>
                  </a:ext>
                </a:extLst>
              </a:tr>
              <a:tr h="370840">
                <a:tc>
                  <a:txBody>
                    <a:bodyPr/>
                    <a:lstStyle/>
                    <a:p>
                      <a:r>
                        <a:rPr lang="en-US" sz="1200" dirty="0"/>
                        <a:t>Mesh, relay, or multi-link</a:t>
                      </a:r>
                    </a:p>
                  </a:txBody>
                  <a:tcPr/>
                </a:tc>
                <a:tc>
                  <a:txBody>
                    <a:bodyPr/>
                    <a:lstStyle/>
                    <a:p>
                      <a:r>
                        <a:rPr lang="en-US" sz="1200" i="1" dirty="0">
                          <a:solidFill>
                            <a:srgbClr val="42536A"/>
                          </a:solidFill>
                        </a:rPr>
                        <a:t>Architecture; number of hops; hybrid links</a:t>
                      </a:r>
                    </a:p>
                  </a:txBody>
                  <a:tcPr/>
                </a:tc>
                <a:extLst>
                  <a:ext uri="{0D108BD9-81ED-4DB2-BD59-A6C34878D82A}">
                    <a16:rowId xmlns:a16="http://schemas.microsoft.com/office/drawing/2014/main" val="1637237189"/>
                  </a:ext>
                </a:extLst>
              </a:tr>
              <a:tr h="370840">
                <a:tc>
                  <a:txBody>
                    <a:bodyPr/>
                    <a:lstStyle/>
                    <a:p>
                      <a:r>
                        <a:rPr lang="en-US" sz="1200" dirty="0"/>
                        <a:t>Fiber</a:t>
                      </a:r>
                    </a:p>
                  </a:txBody>
                  <a:tcPr/>
                </a:tc>
                <a:tc>
                  <a:txBody>
                    <a:bodyPr/>
                    <a:lstStyle/>
                    <a:p>
                      <a:r>
                        <a:rPr lang="en-US" sz="1200" i="1" dirty="0">
                          <a:solidFill>
                            <a:srgbClr val="42536A"/>
                          </a:solidFill>
                        </a:rPr>
                        <a:t>Range (km); behavior if fiber breaks; or “N/A”</a:t>
                      </a:r>
                    </a:p>
                  </a:txBody>
                  <a:tcPr/>
                </a:tc>
                <a:extLst>
                  <a:ext uri="{0D108BD9-81ED-4DB2-BD59-A6C34878D82A}">
                    <a16:rowId xmlns:a16="http://schemas.microsoft.com/office/drawing/2014/main" val="2687115400"/>
                  </a:ext>
                </a:extLst>
              </a:tr>
              <a:tr h="370840">
                <a:tc>
                  <a:txBody>
                    <a:bodyPr/>
                    <a:lstStyle/>
                    <a:p>
                      <a:r>
                        <a:rPr lang="en-US" sz="1200" dirty="0"/>
                        <a:t>Encryption</a:t>
                      </a:r>
                    </a:p>
                  </a:txBody>
                  <a:tcPr/>
                </a:tc>
                <a:tc>
                  <a:txBody>
                    <a:bodyPr/>
                    <a:lstStyle/>
                    <a:p>
                      <a:r>
                        <a:rPr lang="en-US" sz="1200" i="1" dirty="0">
                          <a:solidFill>
                            <a:srgbClr val="42536A"/>
                          </a:solidFill>
                        </a:rPr>
                        <a:t>C2 and video; algorithm or “none”</a:t>
                      </a:r>
                    </a:p>
                  </a:txBody>
                  <a:tcPr/>
                </a:tc>
                <a:extLst>
                  <a:ext uri="{0D108BD9-81ED-4DB2-BD59-A6C34878D82A}">
                    <a16:rowId xmlns:a16="http://schemas.microsoft.com/office/drawing/2014/main" val="2859014857"/>
                  </a:ext>
                </a:extLst>
              </a:tr>
              <a:tr h="370840">
                <a:tc>
                  <a:txBody>
                    <a:bodyPr/>
                    <a:lstStyle/>
                    <a:p>
                      <a:r>
                        <a:rPr lang="en-US" sz="1200" dirty="0"/>
                        <a:t>Behavior under jamming</a:t>
                      </a:r>
                    </a:p>
                  </a:txBody>
                  <a:tcPr/>
                </a:tc>
                <a:tc>
                  <a:txBody>
                    <a:bodyPr/>
                    <a:lstStyle/>
                    <a:p>
                      <a:r>
                        <a:rPr lang="en-US" sz="1200" i="1" dirty="0">
                          <a:solidFill>
                            <a:srgbClr val="42536A"/>
                          </a:solidFill>
                        </a:rPr>
                        <a:t>Effect on C2 and video; recovery behavior</a:t>
                      </a:r>
                    </a:p>
                  </a:txBody>
                  <a:tcPr/>
                </a:tc>
                <a:extLst>
                  <a:ext uri="{0D108BD9-81ED-4DB2-BD59-A6C34878D82A}">
                    <a16:rowId xmlns:a16="http://schemas.microsoft.com/office/drawing/2014/main" val="4105492276"/>
                  </a:ext>
                </a:extLst>
              </a:tr>
              <a:tr h="370840">
                <a:tc>
                  <a:txBody>
                    <a:bodyPr/>
                    <a:lstStyle/>
                    <a:p>
                      <a:r>
                        <a:rPr lang="en-US" sz="1200" dirty="0"/>
                        <a:t>Lost-link logic</a:t>
                      </a:r>
                    </a:p>
                  </a:txBody>
                  <a:tcPr/>
                </a:tc>
                <a:tc>
                  <a:txBody>
                    <a:bodyPr/>
                    <a:lstStyle/>
                    <a:p>
                      <a:r>
                        <a:rPr lang="en-US" sz="1200" i="1" dirty="0">
                          <a:solidFill>
                            <a:srgbClr val="42536A"/>
                          </a:solidFill>
                        </a:rPr>
                        <a:t>Actions and timers on C2 loss; SAD state on lost link</a:t>
                      </a:r>
                    </a:p>
                  </a:txBody>
                  <a:tcPr/>
                </a:tc>
                <a:extLst>
                  <a:ext uri="{0D108BD9-81ED-4DB2-BD59-A6C34878D82A}">
                    <a16:rowId xmlns:a16="http://schemas.microsoft.com/office/drawing/2014/main" val="1721781763"/>
                  </a:ext>
                </a:extLst>
              </a:tr>
              <a:tr h="370840">
                <a:tc>
                  <a:txBody>
                    <a:bodyPr/>
                    <a:lstStyle/>
                    <a:p>
                      <a:r>
                        <a:rPr lang="en-US" sz="1200" dirty="0"/>
                        <a:t>GNSS receiver</a:t>
                      </a:r>
                    </a:p>
                  </a:txBody>
                  <a:tcPr/>
                </a:tc>
                <a:tc>
                  <a:txBody>
                    <a:bodyPr/>
                    <a:lstStyle/>
                    <a:p>
                      <a:r>
                        <a:rPr lang="en-US" sz="1200" i="1" dirty="0">
                          <a:solidFill>
                            <a:srgbClr val="42536A"/>
                          </a:solidFill>
                        </a:rPr>
                        <a:t>Make/model; constellations; anti-jam / anti-spoof</a:t>
                      </a:r>
                    </a:p>
                  </a:txBody>
                  <a:tcPr/>
                </a:tc>
                <a:extLst>
                  <a:ext uri="{0D108BD9-81ED-4DB2-BD59-A6C34878D82A}">
                    <a16:rowId xmlns:a16="http://schemas.microsoft.com/office/drawing/2014/main" val="3400587787"/>
                  </a:ext>
                </a:extLst>
              </a:tr>
              <a:tr h="370840">
                <a:tc>
                  <a:txBody>
                    <a:bodyPr/>
                    <a:lstStyle/>
                    <a:p>
                      <a:r>
                        <a:rPr lang="en-US" sz="1200" dirty="0"/>
                        <a:t>GNSS-denied navigation method</a:t>
                      </a:r>
                    </a:p>
                  </a:txBody>
                  <a:tcPr/>
                </a:tc>
                <a:tc>
                  <a:txBody>
                    <a:bodyPr/>
                    <a:lstStyle/>
                    <a:p>
                      <a:r>
                        <a:rPr lang="en-US" sz="1200" i="1" dirty="0">
                          <a:solidFill>
                            <a:srgbClr val="42536A"/>
                          </a:solidFill>
                        </a:rPr>
                        <a:t>Vision / inertial / other; position error over time</a:t>
                      </a:r>
                    </a:p>
                  </a:txBody>
                  <a:tcPr/>
                </a:tc>
                <a:extLst>
                  <a:ext uri="{0D108BD9-81ED-4DB2-BD59-A6C34878D82A}">
                    <a16:rowId xmlns:a16="http://schemas.microsoft.com/office/drawing/2014/main" val="1611617249"/>
                  </a:ext>
                </a:extLst>
              </a:tr>
              <a:tr h="370840">
                <a:tc>
                  <a:txBody>
                    <a:bodyPr/>
                    <a:lstStyle/>
                    <a:p>
                      <a:r>
                        <a:rPr lang="en-US" sz="1200" dirty="0"/>
                        <a:t>EW testing completed</a:t>
                      </a:r>
                    </a:p>
                  </a:txBody>
                  <a:tcPr/>
                </a:tc>
                <a:tc>
                  <a:txBody>
                    <a:bodyPr/>
                    <a:lstStyle/>
                    <a:p>
                      <a:r>
                        <a:rPr lang="en-US" sz="1200" i="1" dirty="0">
                          <a:solidFill>
                            <a:srgbClr val="42536A"/>
                          </a:solidFill>
                        </a:rPr>
                        <a:t>Where, by whom, conditions, results</a:t>
                      </a:r>
                    </a:p>
                  </a:txBody>
                  <a:tcPr/>
                </a:tc>
                <a:extLst>
                  <a:ext uri="{0D108BD9-81ED-4DB2-BD59-A6C34878D82A}">
                    <a16:rowId xmlns:a16="http://schemas.microsoft.com/office/drawing/2014/main" val="689893134"/>
                  </a:ext>
                </a:extLst>
              </a:tr>
            </a:tbl>
          </a:graphicData>
        </a:graphic>
      </p:graphicFrame>
    </p:spTree>
    <p:extLst>
      <p:ext uri="{BB962C8B-B14F-4D97-AF65-F5344CB8AC3E}">
        <p14:creationId xmlns:p14="http://schemas.microsoft.com/office/powerpoint/2010/main" val="2415054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2D0A3-2B7A-C70F-D596-E875594DB87B}"/>
              </a:ext>
            </a:extLst>
          </p:cNvPr>
          <p:cNvSpPr>
            <a:spLocks noGrp="1"/>
          </p:cNvSpPr>
          <p:nvPr>
            <p:ph type="title"/>
          </p:nvPr>
        </p:nvSpPr>
        <p:spPr/>
        <p:txBody>
          <a:bodyPr/>
          <a:lstStyle/>
          <a:p>
            <a:r>
              <a:rPr lang="en-US" dirty="0">
                <a:latin typeface="Oswald"/>
              </a:rPr>
              <a:t>UAS Photographs (1 of 4)</a:t>
            </a:r>
          </a:p>
        </p:txBody>
      </p:sp>
      <p:sp>
        <p:nvSpPr>
          <p:cNvPr id="4" name="Slide Number Placeholder 3">
            <a:extLst>
              <a:ext uri="{FF2B5EF4-FFF2-40B4-BE49-F238E27FC236}">
                <a16:creationId xmlns:a16="http://schemas.microsoft.com/office/drawing/2014/main" id="{BBADFCB4-CF6C-49B8-79C3-3CB19CF60209}"/>
              </a:ext>
            </a:extLst>
          </p:cNvPr>
          <p:cNvSpPr>
            <a:spLocks noGrp="1"/>
          </p:cNvSpPr>
          <p:nvPr>
            <p:ph type="sldNum" sz="quarter" idx="12"/>
          </p:nvPr>
        </p:nvSpPr>
        <p:spPr/>
        <p:txBody>
          <a:bodyPr/>
          <a:lstStyle/>
          <a:p>
            <a:fld id="{428DC087-E06D-45B5-A109-888585087B22}" type="slidenum">
              <a:rPr lang="en-US" smtClean="0"/>
              <a:t>5</a:t>
            </a:fld>
            <a:endParaRPr lang="en-US"/>
          </a:p>
        </p:txBody>
      </p:sp>
      <p:sp>
        <p:nvSpPr>
          <p:cNvPr id="5" name="Text 3">
            <a:extLst>
              <a:ext uri="{FF2B5EF4-FFF2-40B4-BE49-F238E27FC236}">
                <a16:creationId xmlns:a16="http://schemas.microsoft.com/office/drawing/2014/main" id="{54D9CFA5-2109-09CE-BEED-60ABBC2B087F}"/>
              </a:ext>
            </a:extLst>
          </p:cNvPr>
          <p:cNvSpPr txBox="1"/>
          <p:nvPr/>
        </p:nvSpPr>
        <p:spPr>
          <a:xfrm>
            <a:off x="609600" y="1873045"/>
            <a:ext cx="10972800" cy="4114800"/>
          </a:xfrm>
          <a:prstGeom prst="rect">
            <a:avLst/>
          </a:prstGeom>
          <a:solidFill>
            <a:schemeClr val="tx2">
              <a:lumMod val="10000"/>
              <a:lumOff val="90000"/>
            </a:schemeClr>
          </a:solidFill>
          <a:ln/>
        </p:spPr>
        <p:txBody>
          <a:bodyPr wrap="square" rtlCol="0" anchor="ctr"/>
          <a:lstStyle/>
          <a:p>
            <a:pPr marL="0" indent="0" algn="ctr">
              <a:buNone/>
            </a:pPr>
            <a:r>
              <a:rPr lang="en-US" sz="2000" b="1" dirty="0">
                <a:latin typeface="Calibri" pitchFamily="34" charset="0"/>
                <a:ea typeface="Calibri" pitchFamily="34" charset="-122"/>
                <a:cs typeface="Calibri" pitchFamily="34" charset="-120"/>
              </a:rPr>
              <a:t>[ Insert Photo ]</a:t>
            </a:r>
          </a:p>
          <a:p>
            <a:pPr marL="0" indent="0" algn="ctr">
              <a:buNone/>
            </a:pPr>
            <a:r>
              <a:rPr lang="en-US" sz="2000" b="1" dirty="0">
                <a:latin typeface="Calibri" pitchFamily="34" charset="0"/>
                <a:ea typeface="Calibri" pitchFamily="34" charset="-122"/>
                <a:cs typeface="Calibri" pitchFamily="34" charset="-120"/>
              </a:rPr>
              <a:t>Photo: air vehicle, side profile,</a:t>
            </a:r>
            <a:endParaRPr lang="en-US" sz="2000" b="1" dirty="0"/>
          </a:p>
          <a:p>
            <a:pPr marL="0" indent="0" algn="ctr">
              <a:buNone/>
            </a:pPr>
            <a:r>
              <a:rPr lang="en-US" sz="2000" b="1" dirty="0">
                <a:latin typeface="Calibri" pitchFamily="34" charset="0"/>
                <a:ea typeface="Calibri" pitchFamily="34" charset="-122"/>
                <a:cs typeface="Calibri" pitchFamily="34" charset="-120"/>
              </a:rPr>
              <a:t>neutral background, scale reference</a:t>
            </a:r>
          </a:p>
        </p:txBody>
      </p:sp>
    </p:spTree>
    <p:extLst>
      <p:ext uri="{BB962C8B-B14F-4D97-AF65-F5344CB8AC3E}">
        <p14:creationId xmlns:p14="http://schemas.microsoft.com/office/powerpoint/2010/main" val="1370567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715D7-8E7C-59D5-C5AA-43A3889054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DB9273-0D9F-87F3-ABA6-06A0EBAF67EC}"/>
              </a:ext>
            </a:extLst>
          </p:cNvPr>
          <p:cNvSpPr>
            <a:spLocks noGrp="1"/>
          </p:cNvSpPr>
          <p:nvPr>
            <p:ph type="title"/>
          </p:nvPr>
        </p:nvSpPr>
        <p:spPr/>
        <p:txBody>
          <a:bodyPr/>
          <a:lstStyle/>
          <a:p>
            <a:r>
              <a:rPr lang="en-US" dirty="0">
                <a:latin typeface="Oswald"/>
              </a:rPr>
              <a:t>UAS Photographs (2 of 4)</a:t>
            </a:r>
          </a:p>
        </p:txBody>
      </p:sp>
      <p:sp>
        <p:nvSpPr>
          <p:cNvPr id="4" name="Slide Number Placeholder 3">
            <a:extLst>
              <a:ext uri="{FF2B5EF4-FFF2-40B4-BE49-F238E27FC236}">
                <a16:creationId xmlns:a16="http://schemas.microsoft.com/office/drawing/2014/main" id="{495355EC-7534-E04D-DC80-1BD9A63F9794}"/>
              </a:ext>
            </a:extLst>
          </p:cNvPr>
          <p:cNvSpPr>
            <a:spLocks noGrp="1"/>
          </p:cNvSpPr>
          <p:nvPr>
            <p:ph type="sldNum" sz="quarter" idx="12"/>
          </p:nvPr>
        </p:nvSpPr>
        <p:spPr/>
        <p:txBody>
          <a:bodyPr/>
          <a:lstStyle/>
          <a:p>
            <a:fld id="{428DC087-E06D-45B5-A109-888585087B22}" type="slidenum">
              <a:rPr lang="en-US" smtClean="0"/>
              <a:t>6</a:t>
            </a:fld>
            <a:endParaRPr lang="en-US"/>
          </a:p>
        </p:txBody>
      </p:sp>
      <p:sp>
        <p:nvSpPr>
          <p:cNvPr id="3" name="Text 3">
            <a:extLst>
              <a:ext uri="{FF2B5EF4-FFF2-40B4-BE49-F238E27FC236}">
                <a16:creationId xmlns:a16="http://schemas.microsoft.com/office/drawing/2014/main" id="{B622C250-82A9-FA0E-9D2B-C4A6331F8325}"/>
              </a:ext>
            </a:extLst>
          </p:cNvPr>
          <p:cNvSpPr txBox="1"/>
          <p:nvPr/>
        </p:nvSpPr>
        <p:spPr>
          <a:xfrm>
            <a:off x="609600" y="1873045"/>
            <a:ext cx="10972800" cy="4114800"/>
          </a:xfrm>
          <a:prstGeom prst="rect">
            <a:avLst/>
          </a:prstGeom>
          <a:solidFill>
            <a:schemeClr val="tx2">
              <a:lumMod val="10000"/>
              <a:lumOff val="90000"/>
            </a:schemeClr>
          </a:solidFill>
          <a:ln/>
        </p:spPr>
        <p:txBody>
          <a:bodyPr wrap="square" rtlCol="0" anchor="ctr"/>
          <a:lstStyle/>
          <a:p>
            <a:pPr algn="ctr"/>
            <a:r>
              <a:rPr lang="en-US" sz="2000" b="1" dirty="0">
                <a:latin typeface="Calibri" pitchFamily="34" charset="0"/>
                <a:ea typeface="Calibri" pitchFamily="34" charset="-122"/>
                <a:cs typeface="Calibri" pitchFamily="34" charset="-120"/>
              </a:rPr>
              <a:t>[ Insert Photo ]</a:t>
            </a:r>
          </a:p>
          <a:p>
            <a:pPr algn="ctr"/>
            <a:r>
              <a:rPr lang="en-US" sz="2000" b="1" dirty="0">
                <a:latin typeface="Calibri" pitchFamily="34" charset="0"/>
                <a:ea typeface="Calibri" pitchFamily="34" charset="-122"/>
                <a:cs typeface="Calibri" pitchFamily="34" charset="-120"/>
              </a:rPr>
              <a:t>Photo: GCS / controller</a:t>
            </a:r>
            <a:endParaRPr lang="en-US" sz="2000" b="1" dirty="0"/>
          </a:p>
        </p:txBody>
      </p:sp>
    </p:spTree>
    <p:extLst>
      <p:ext uri="{BB962C8B-B14F-4D97-AF65-F5344CB8AC3E}">
        <p14:creationId xmlns:p14="http://schemas.microsoft.com/office/powerpoint/2010/main" val="4265590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0B08C6-75E1-B44E-DC57-B789CE6D63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5D7CDD-0B09-53E2-0B42-702A808C127D}"/>
              </a:ext>
            </a:extLst>
          </p:cNvPr>
          <p:cNvSpPr>
            <a:spLocks noGrp="1"/>
          </p:cNvSpPr>
          <p:nvPr>
            <p:ph type="title"/>
          </p:nvPr>
        </p:nvSpPr>
        <p:spPr/>
        <p:txBody>
          <a:bodyPr/>
          <a:lstStyle/>
          <a:p>
            <a:r>
              <a:rPr lang="en-US" dirty="0">
                <a:latin typeface="Oswald"/>
              </a:rPr>
              <a:t>UAS Photographs (3 of 4)</a:t>
            </a:r>
          </a:p>
        </p:txBody>
      </p:sp>
      <p:sp>
        <p:nvSpPr>
          <p:cNvPr id="4" name="Slide Number Placeholder 3">
            <a:extLst>
              <a:ext uri="{FF2B5EF4-FFF2-40B4-BE49-F238E27FC236}">
                <a16:creationId xmlns:a16="http://schemas.microsoft.com/office/drawing/2014/main" id="{FF9CCDD7-E79A-75B2-8D29-63E3233FFDB1}"/>
              </a:ext>
            </a:extLst>
          </p:cNvPr>
          <p:cNvSpPr>
            <a:spLocks noGrp="1"/>
          </p:cNvSpPr>
          <p:nvPr>
            <p:ph type="sldNum" sz="quarter" idx="12"/>
          </p:nvPr>
        </p:nvSpPr>
        <p:spPr/>
        <p:txBody>
          <a:bodyPr/>
          <a:lstStyle/>
          <a:p>
            <a:fld id="{428DC087-E06D-45B5-A109-888585087B22}" type="slidenum">
              <a:rPr lang="en-US" smtClean="0"/>
              <a:t>7</a:t>
            </a:fld>
            <a:endParaRPr lang="en-US"/>
          </a:p>
        </p:txBody>
      </p:sp>
      <p:sp>
        <p:nvSpPr>
          <p:cNvPr id="3" name="Text 3">
            <a:extLst>
              <a:ext uri="{FF2B5EF4-FFF2-40B4-BE49-F238E27FC236}">
                <a16:creationId xmlns:a16="http://schemas.microsoft.com/office/drawing/2014/main" id="{0358EE2F-D8BA-2699-6F54-80DABD1D4E90}"/>
              </a:ext>
            </a:extLst>
          </p:cNvPr>
          <p:cNvSpPr txBox="1"/>
          <p:nvPr/>
        </p:nvSpPr>
        <p:spPr>
          <a:xfrm>
            <a:off x="609600" y="1873045"/>
            <a:ext cx="10972800" cy="4114800"/>
          </a:xfrm>
          <a:prstGeom prst="rect">
            <a:avLst/>
          </a:prstGeom>
          <a:solidFill>
            <a:schemeClr val="tx2">
              <a:lumMod val="10000"/>
              <a:lumOff val="90000"/>
            </a:schemeClr>
          </a:solidFill>
          <a:ln/>
        </p:spPr>
        <p:txBody>
          <a:bodyPr wrap="square" rtlCol="0" anchor="ctr"/>
          <a:lstStyle/>
          <a:p>
            <a:pPr algn="ctr"/>
            <a:r>
              <a:rPr lang="en-US" sz="2000" b="1" dirty="0">
                <a:latin typeface="Calibri" pitchFamily="34" charset="0"/>
                <a:ea typeface="Calibri" pitchFamily="34" charset="-122"/>
                <a:cs typeface="Calibri" pitchFamily="34" charset="-120"/>
              </a:rPr>
              <a:t>[ Insert Photo ]</a:t>
            </a:r>
          </a:p>
          <a:p>
            <a:pPr algn="ctr"/>
            <a:r>
              <a:rPr lang="en-US" sz="2000" b="1" dirty="0">
                <a:latin typeface="Calibri" pitchFamily="34" charset="0"/>
                <a:ea typeface="Calibri" pitchFamily="34" charset="-122"/>
                <a:cs typeface="Calibri" pitchFamily="34" charset="-120"/>
              </a:rPr>
              <a:t>Photo: full kit as carried</a:t>
            </a:r>
            <a:endParaRPr lang="en-US" sz="2000" b="1" dirty="0"/>
          </a:p>
        </p:txBody>
      </p:sp>
    </p:spTree>
    <p:extLst>
      <p:ext uri="{BB962C8B-B14F-4D97-AF65-F5344CB8AC3E}">
        <p14:creationId xmlns:p14="http://schemas.microsoft.com/office/powerpoint/2010/main" val="10822012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BC3B4D-D4E7-950C-3EC6-89DDBFD35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D1AE7C-A34D-6BE4-FB6F-64CC80D1E77F}"/>
              </a:ext>
            </a:extLst>
          </p:cNvPr>
          <p:cNvSpPr>
            <a:spLocks noGrp="1"/>
          </p:cNvSpPr>
          <p:nvPr>
            <p:ph type="title"/>
          </p:nvPr>
        </p:nvSpPr>
        <p:spPr/>
        <p:txBody>
          <a:bodyPr/>
          <a:lstStyle/>
          <a:p>
            <a:r>
              <a:rPr lang="en-US" dirty="0">
                <a:latin typeface="Oswald"/>
              </a:rPr>
              <a:t>UAS Photographs (4 of 4)</a:t>
            </a:r>
          </a:p>
        </p:txBody>
      </p:sp>
      <p:sp>
        <p:nvSpPr>
          <p:cNvPr id="4" name="Slide Number Placeholder 3">
            <a:extLst>
              <a:ext uri="{FF2B5EF4-FFF2-40B4-BE49-F238E27FC236}">
                <a16:creationId xmlns:a16="http://schemas.microsoft.com/office/drawing/2014/main" id="{12819C6C-C13F-8297-8D1C-19E009DA1547}"/>
              </a:ext>
            </a:extLst>
          </p:cNvPr>
          <p:cNvSpPr>
            <a:spLocks noGrp="1"/>
          </p:cNvSpPr>
          <p:nvPr>
            <p:ph type="sldNum" sz="quarter" idx="12"/>
          </p:nvPr>
        </p:nvSpPr>
        <p:spPr/>
        <p:txBody>
          <a:bodyPr/>
          <a:lstStyle/>
          <a:p>
            <a:fld id="{428DC087-E06D-45B5-A109-888585087B22}" type="slidenum">
              <a:rPr lang="en-US" smtClean="0"/>
              <a:t>8</a:t>
            </a:fld>
            <a:endParaRPr lang="en-US"/>
          </a:p>
        </p:txBody>
      </p:sp>
      <p:sp>
        <p:nvSpPr>
          <p:cNvPr id="3" name="Text 3">
            <a:extLst>
              <a:ext uri="{FF2B5EF4-FFF2-40B4-BE49-F238E27FC236}">
                <a16:creationId xmlns:a16="http://schemas.microsoft.com/office/drawing/2014/main" id="{BD277F09-FE1D-6520-0D3C-D735655D9CCA}"/>
              </a:ext>
            </a:extLst>
          </p:cNvPr>
          <p:cNvSpPr txBox="1"/>
          <p:nvPr/>
        </p:nvSpPr>
        <p:spPr>
          <a:xfrm>
            <a:off x="609600" y="1873045"/>
            <a:ext cx="10972800" cy="4114800"/>
          </a:xfrm>
          <a:prstGeom prst="rect">
            <a:avLst/>
          </a:prstGeom>
          <a:solidFill>
            <a:schemeClr val="tx2">
              <a:lumMod val="10000"/>
              <a:lumOff val="90000"/>
            </a:schemeClr>
          </a:solidFill>
          <a:ln/>
        </p:spPr>
        <p:txBody>
          <a:bodyPr wrap="square" lIns="91440" tIns="45720" rIns="91440" bIns="45720" rtlCol="0" anchor="ctr"/>
          <a:lstStyle/>
          <a:p>
            <a:pPr algn="ctr"/>
            <a:r>
              <a:rPr lang="en-US" sz="2000" b="1" dirty="0">
                <a:latin typeface="Calibri" pitchFamily="34" charset="0"/>
                <a:ea typeface="Calibri" pitchFamily="34" charset="-122"/>
                <a:cs typeface="Calibri" pitchFamily="34" charset="-120"/>
              </a:rPr>
              <a:t>[ Insert Photo ]</a:t>
            </a:r>
          </a:p>
          <a:p>
            <a:pPr algn="ctr"/>
            <a:r>
              <a:rPr lang="en-US" sz="2000" b="1" dirty="0">
                <a:latin typeface="Calibri"/>
                <a:ea typeface="Calibri"/>
                <a:cs typeface="Calibri"/>
              </a:rPr>
              <a:t>Photo:  air vehicle with integrated payload and payload status indicator</a:t>
            </a:r>
            <a:endParaRPr lang="en-US" sz="2000" b="1" dirty="0"/>
          </a:p>
        </p:txBody>
      </p:sp>
    </p:spTree>
    <p:extLst>
      <p:ext uri="{BB962C8B-B14F-4D97-AF65-F5344CB8AC3E}">
        <p14:creationId xmlns:p14="http://schemas.microsoft.com/office/powerpoint/2010/main" val="39836407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60A15-FAB2-9BDD-9B5B-4E470BDDC654}"/>
              </a:ext>
            </a:extLst>
          </p:cNvPr>
          <p:cNvSpPr>
            <a:spLocks noGrp="1"/>
          </p:cNvSpPr>
          <p:nvPr>
            <p:ph type="title"/>
          </p:nvPr>
        </p:nvSpPr>
        <p:spPr/>
        <p:txBody>
          <a:bodyPr/>
          <a:lstStyle/>
          <a:p>
            <a:r>
              <a:rPr lang="en-US" dirty="0"/>
              <a:t>UAS Additional Information (Optional)</a:t>
            </a:r>
          </a:p>
        </p:txBody>
      </p:sp>
      <p:sp>
        <p:nvSpPr>
          <p:cNvPr id="3" name="Content Placeholder 2">
            <a:extLst>
              <a:ext uri="{FF2B5EF4-FFF2-40B4-BE49-F238E27FC236}">
                <a16:creationId xmlns:a16="http://schemas.microsoft.com/office/drawing/2014/main" id="{EE907CE3-2268-9748-092A-8ED58863E556}"/>
              </a:ext>
            </a:extLst>
          </p:cNvPr>
          <p:cNvSpPr>
            <a:spLocks noGrp="1"/>
          </p:cNvSpPr>
          <p:nvPr>
            <p:ph idx="1"/>
          </p:nvPr>
        </p:nvSpPr>
        <p:spPr/>
        <p:txBody>
          <a:bodyPr/>
          <a:lstStyle/>
          <a:p>
            <a:pPr marL="0" indent="0">
              <a:buNone/>
            </a:pPr>
            <a:endParaRPr lang="en-US" i="1" dirty="0"/>
          </a:p>
          <a:p>
            <a:pPr marL="0" indent="0">
              <a:buNone/>
            </a:pPr>
            <a:endParaRPr lang="en-US" i="1" dirty="0"/>
          </a:p>
          <a:p>
            <a:pPr marL="0" indent="0">
              <a:buNone/>
            </a:pPr>
            <a:endParaRPr lang="en-US" i="1" dirty="0"/>
          </a:p>
          <a:p>
            <a:pPr marL="0" indent="0" algn="ctr">
              <a:buNone/>
            </a:pPr>
            <a:r>
              <a:rPr lang="en-US" i="1" dirty="0">
                <a:solidFill>
                  <a:srgbClr val="4A5568"/>
                </a:solidFill>
                <a:latin typeface="Calibri" pitchFamily="34" charset="0"/>
                <a:ea typeface="Calibri" pitchFamily="34" charset="-122"/>
                <a:cs typeface="Calibri" pitchFamily="34" charset="-120"/>
              </a:rPr>
              <a:t>Optional slide for additional UAS information</a:t>
            </a:r>
            <a:endParaRPr lang="en-US" dirty="0"/>
          </a:p>
          <a:p>
            <a:pPr marL="0" indent="0">
              <a:buNone/>
            </a:pPr>
            <a:endParaRPr lang="en-US" i="1" dirty="0"/>
          </a:p>
        </p:txBody>
      </p:sp>
      <p:sp>
        <p:nvSpPr>
          <p:cNvPr id="4" name="Slide Number Placeholder 3">
            <a:extLst>
              <a:ext uri="{FF2B5EF4-FFF2-40B4-BE49-F238E27FC236}">
                <a16:creationId xmlns:a16="http://schemas.microsoft.com/office/drawing/2014/main" id="{706A5257-7DEE-368E-AC77-D2FD8A0604BE}"/>
              </a:ext>
            </a:extLst>
          </p:cNvPr>
          <p:cNvSpPr>
            <a:spLocks noGrp="1"/>
          </p:cNvSpPr>
          <p:nvPr>
            <p:ph type="sldNum" sz="quarter" idx="12"/>
          </p:nvPr>
        </p:nvSpPr>
        <p:spPr/>
        <p:txBody>
          <a:bodyPr/>
          <a:lstStyle/>
          <a:p>
            <a:fld id="{428DC087-E06D-45B5-A109-888585087B22}" type="slidenum">
              <a:rPr lang="en-US" smtClean="0"/>
              <a:t>9</a:t>
            </a:fld>
            <a:endParaRPr lang="en-US"/>
          </a:p>
        </p:txBody>
      </p:sp>
    </p:spTree>
    <p:extLst>
      <p:ext uri="{BB962C8B-B14F-4D97-AF65-F5344CB8AC3E}">
        <p14:creationId xmlns:p14="http://schemas.microsoft.com/office/powerpoint/2010/main" val="1792776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CE0B4-EC66-E5F7-DD01-36C1FBB80503}"/>
              </a:ext>
            </a:extLst>
          </p:cNvPr>
          <p:cNvSpPr>
            <a:spLocks noGrp="1"/>
          </p:cNvSpPr>
          <p:nvPr>
            <p:ph type="title"/>
          </p:nvPr>
        </p:nvSpPr>
        <p:spPr/>
        <p:txBody>
          <a:bodyPr/>
          <a:lstStyle/>
          <a:p>
            <a:r>
              <a:rPr lang="en-US" dirty="0"/>
              <a:t>Lethality Integration</a:t>
            </a:r>
          </a:p>
        </p:txBody>
      </p:sp>
      <p:sp>
        <p:nvSpPr>
          <p:cNvPr id="4" name="Slide Number Placeholder 3">
            <a:extLst>
              <a:ext uri="{FF2B5EF4-FFF2-40B4-BE49-F238E27FC236}">
                <a16:creationId xmlns:a16="http://schemas.microsoft.com/office/drawing/2014/main" id="{01FE9E4F-F8E7-3DE2-69FE-6770671BB827}"/>
              </a:ext>
            </a:extLst>
          </p:cNvPr>
          <p:cNvSpPr>
            <a:spLocks noGrp="1"/>
          </p:cNvSpPr>
          <p:nvPr>
            <p:ph type="sldNum" sz="quarter" idx="12"/>
          </p:nvPr>
        </p:nvSpPr>
        <p:spPr/>
        <p:txBody>
          <a:bodyPr/>
          <a:lstStyle/>
          <a:p>
            <a:fld id="{428DC087-E06D-45B5-A109-888585087B22}" type="slidenum">
              <a:rPr lang="en-US" smtClean="0"/>
              <a:t>10</a:t>
            </a:fld>
            <a:endParaRPr lang="en-US"/>
          </a:p>
        </p:txBody>
      </p:sp>
      <p:graphicFrame>
        <p:nvGraphicFramePr>
          <p:cNvPr id="5" name="tbl_comms">
            <a:extLst>
              <a:ext uri="{FF2B5EF4-FFF2-40B4-BE49-F238E27FC236}">
                <a16:creationId xmlns:a16="http://schemas.microsoft.com/office/drawing/2014/main" id="{ABB61916-0EF1-D529-BBDD-513BD14D7321}"/>
              </a:ext>
            </a:extLst>
          </p:cNvPr>
          <p:cNvGraphicFramePr>
            <a:graphicFrameLocks noGrp="1"/>
          </p:cNvGraphicFramePr>
          <p:nvPr>
            <p:extLst>
              <p:ext uri="{D42A27DB-BD31-4B8C-83A1-F6EECF244321}">
                <p14:modId xmlns:p14="http://schemas.microsoft.com/office/powerpoint/2010/main" val="2456137045"/>
              </p:ext>
            </p:extLst>
          </p:nvPr>
        </p:nvGraphicFramePr>
        <p:xfrm>
          <a:off x="521110" y="1687198"/>
          <a:ext cx="10663526" cy="4278376"/>
        </p:xfrm>
        <a:graphic>
          <a:graphicData uri="http://schemas.openxmlformats.org/drawingml/2006/table">
            <a:tbl>
              <a:tblPr/>
              <a:tblGrid>
                <a:gridCol w="2260190">
                  <a:extLst>
                    <a:ext uri="{9D8B030D-6E8A-4147-A177-3AD203B41FA5}">
                      <a16:colId xmlns:a16="http://schemas.microsoft.com/office/drawing/2014/main" val="20000"/>
                    </a:ext>
                  </a:extLst>
                </a:gridCol>
                <a:gridCol w="8403336">
                  <a:extLst>
                    <a:ext uri="{9D8B030D-6E8A-4147-A177-3AD203B41FA5}">
                      <a16:colId xmlns:a16="http://schemas.microsoft.com/office/drawing/2014/main" val="20001"/>
                    </a:ext>
                  </a:extLst>
                </a:gridCol>
              </a:tblGrid>
              <a:tr h="393192">
                <a:tc>
                  <a:txBody>
                    <a:bodyPr/>
                    <a:lstStyle/>
                    <a:p>
                      <a:pPr marL="0" indent="0">
                        <a:buNone/>
                      </a:pPr>
                      <a:r>
                        <a:rPr lang="en-US" sz="1000" b="1" dirty="0">
                          <a:solidFill>
                            <a:srgbClr val="FFFFFF"/>
                          </a:solidFill>
                          <a:latin typeface="Calibri" pitchFamily="34" charset="0"/>
                          <a:ea typeface="Calibri" pitchFamily="34" charset="-122"/>
                          <a:cs typeface="Calibri" pitchFamily="34" charset="-120"/>
                        </a:rPr>
                        <a:t>Parameter</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002060"/>
                    </a:solidFill>
                  </a:tcPr>
                </a:tc>
                <a:tc>
                  <a:txBody>
                    <a:bodyPr/>
                    <a:lstStyle/>
                    <a:p>
                      <a:pPr marL="0" indent="0">
                        <a:buNone/>
                      </a:pPr>
                      <a:r>
                        <a:rPr lang="en-US" sz="1000" b="1" dirty="0">
                          <a:solidFill>
                            <a:srgbClr val="FFFFFF"/>
                          </a:solidFill>
                          <a:latin typeface="Calibri" pitchFamily="34" charset="0"/>
                          <a:ea typeface="Calibri" pitchFamily="34" charset="-122"/>
                          <a:cs typeface="Calibri" pitchFamily="34" charset="-120"/>
                        </a:rPr>
                        <a:t>Response</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002060"/>
                    </a:solidFill>
                  </a:tcPr>
                </a:tc>
                <a:extLst>
                  <a:ext uri="{0D108BD9-81ED-4DB2-BD59-A6C34878D82A}">
                    <a16:rowId xmlns:a16="http://schemas.microsoft.com/office/drawing/2014/main" val="10000"/>
                  </a:ext>
                </a:extLst>
              </a:tr>
              <a:tr h="393192">
                <a:tc>
                  <a:txBody>
                    <a:bodyPr/>
                    <a:lstStyle/>
                    <a:p>
                      <a:pPr marL="0" indent="0">
                        <a:buNone/>
                      </a:pPr>
                      <a:r>
                        <a:rPr lang="en-US" sz="1000" b="1" dirty="0">
                          <a:latin typeface="Calibri" charset="0"/>
                          <a:ea typeface="Calibri" charset="0"/>
                          <a:cs typeface="Calibri" charset="0"/>
                        </a:rPr>
                        <a:t>I understand that the Government intends to purchase munitions directly from the lethality vendors.</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chemeClr val="tx2">
                        <a:lumMod val="10000"/>
                        <a:lumOff val="90000"/>
                      </a:schemeClr>
                    </a:solidFill>
                  </a:tcPr>
                </a:tc>
                <a:tc>
                  <a:txBody>
                    <a:bodyPr/>
                    <a:lstStyle/>
                    <a:p>
                      <a:pPr marL="0" indent="0">
                        <a:buNone/>
                      </a:pPr>
                      <a:r>
                        <a:rPr lang="en-US" sz="1000" i="1" dirty="0">
                          <a:solidFill>
                            <a:srgbClr val="8A94A6"/>
                          </a:solidFill>
                          <a:latin typeface="Calibri" pitchFamily="34" charset="0"/>
                          <a:ea typeface="Calibri" pitchFamily="34" charset="-122"/>
                          <a:cs typeface="Calibri" pitchFamily="34" charset="-120"/>
                        </a:rPr>
                        <a:t>Yes / No </a:t>
                      </a:r>
                      <a:endParaRPr lang="en-US" sz="1000" b="1" u="sng"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2838528130"/>
                  </a:ext>
                </a:extLst>
              </a:tr>
              <a:tr h="393192">
                <a:tc>
                  <a:txBody>
                    <a:bodyPr/>
                    <a:lstStyle/>
                    <a:p>
                      <a:pPr marL="0" indent="0">
                        <a:buNone/>
                      </a:pPr>
                      <a:r>
                        <a:rPr lang="en-US" sz="1000" b="1" dirty="0">
                          <a:solidFill>
                            <a:srgbClr val="1F2937"/>
                          </a:solidFill>
                          <a:latin typeface="Calibri" pitchFamily="34" charset="0"/>
                          <a:ea typeface="Calibri" pitchFamily="34" charset="-122"/>
                          <a:cs typeface="Calibri" pitchFamily="34" charset="-120"/>
                        </a:rPr>
                        <a:t>Are you currently integrated with a DDP Lethality Provider?</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000" i="1" dirty="0">
                          <a:solidFill>
                            <a:srgbClr val="8A94A6"/>
                          </a:solidFill>
                          <a:latin typeface="Calibri" pitchFamily="34" charset="0"/>
                          <a:ea typeface="Calibri" pitchFamily="34" charset="-122"/>
                          <a:cs typeface="Calibri" pitchFamily="34" charset="-120"/>
                        </a:rPr>
                        <a:t>Yes / No &amp; Justification</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1"/>
                  </a:ext>
                </a:extLst>
              </a:tr>
              <a:tr h="393192">
                <a:tc>
                  <a:txBody>
                    <a:bodyPr/>
                    <a:lstStyle/>
                    <a:p>
                      <a:pPr marL="0" indent="0">
                        <a:buNone/>
                      </a:pPr>
                      <a:r>
                        <a:rPr lang="en-US" sz="1000" b="1" dirty="0">
                          <a:solidFill>
                            <a:srgbClr val="1F2937"/>
                          </a:solidFill>
                          <a:latin typeface="Calibri" pitchFamily="34" charset="0"/>
                          <a:ea typeface="Calibri" pitchFamily="34" charset="-122"/>
                          <a:cs typeface="Calibri" pitchFamily="34" charset="-120"/>
                        </a:rPr>
                        <a:t>Which lethality provider(s) are you integrated with and/or currently planning integration with?</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chemeClr val="tx2">
                        <a:lumMod val="10000"/>
                        <a:lumOff val="90000"/>
                      </a:schemeClr>
                    </a:solidFill>
                  </a:tcPr>
                </a:tc>
                <a:tc>
                  <a:txBody>
                    <a:bodyPr/>
                    <a:lstStyle/>
                    <a:p>
                      <a:pPr marL="171450" indent="-171450">
                        <a:buFont typeface="Wingdings" pitchFamily="2" charset="2"/>
                        <a:buChar char="q"/>
                      </a:pPr>
                      <a:r>
                        <a:rPr lang="en-US" sz="1000" dirty="0">
                          <a:latin typeface="Calibri" charset="0"/>
                          <a:ea typeface="Calibri" charset="0"/>
                          <a:cs typeface="Calibri" charset="0"/>
                        </a:rPr>
                        <a:t>American Ordinance</a:t>
                      </a:r>
                    </a:p>
                    <a:p>
                      <a:pPr marL="171450" indent="-171450">
                        <a:buFont typeface="Wingdings" pitchFamily="2" charset="2"/>
                        <a:buChar char="q"/>
                      </a:pPr>
                      <a:r>
                        <a:rPr lang="en-US" sz="1000" dirty="0">
                          <a:latin typeface="Calibri" charset="0"/>
                          <a:ea typeface="Calibri" charset="0"/>
                          <a:cs typeface="Calibri" charset="0"/>
                        </a:rPr>
                        <a:t>Bravo Ordinance</a:t>
                      </a:r>
                    </a:p>
                    <a:p>
                      <a:pPr marL="171450" indent="-171450">
                        <a:buFont typeface="Wingdings" pitchFamily="2" charset="2"/>
                        <a:buChar char="q"/>
                      </a:pPr>
                      <a:r>
                        <a:rPr lang="en-US" sz="1000" dirty="0">
                          <a:latin typeface="Calibri" charset="0"/>
                          <a:ea typeface="Calibri" charset="0"/>
                          <a:cs typeface="Calibri" charset="0"/>
                        </a:rPr>
                        <a:t>Kela</a:t>
                      </a:r>
                    </a:p>
                    <a:p>
                      <a:pPr marL="171450" indent="-171450">
                        <a:buFont typeface="Wingdings" pitchFamily="2" charset="2"/>
                        <a:buChar char="q"/>
                      </a:pPr>
                      <a:r>
                        <a:rPr lang="en-US" sz="1000" dirty="0">
                          <a:latin typeface="Calibri" charset="0"/>
                          <a:ea typeface="Calibri" charset="0"/>
                          <a:cs typeface="Calibri" charset="0"/>
                        </a:rPr>
                        <a:t>Kraken</a:t>
                      </a:r>
                    </a:p>
                    <a:p>
                      <a:pPr marL="171450" indent="-171450">
                        <a:buFont typeface="Wingdings" pitchFamily="2" charset="2"/>
                        <a:buChar char="q"/>
                      </a:pPr>
                      <a:r>
                        <a:rPr lang="en-US" sz="1000" dirty="0">
                          <a:latin typeface="Calibri" charset="0"/>
                          <a:ea typeface="Calibri" charset="0"/>
                          <a:cs typeface="Calibri" charset="0"/>
                        </a:rPr>
                        <a:t>McAlester Army Ammunition Plant</a:t>
                      </a:r>
                    </a:p>
                    <a:p>
                      <a:pPr marL="171450" indent="-171450">
                        <a:buFont typeface="Wingdings" pitchFamily="2" charset="2"/>
                        <a:buChar char="q"/>
                      </a:pPr>
                      <a:r>
                        <a:rPr lang="en-US" sz="1000" dirty="0">
                          <a:latin typeface="Calibri" charset="0"/>
                          <a:ea typeface="Calibri" charset="0"/>
                          <a:cs typeface="Calibri" charset="0"/>
                        </a:rPr>
                        <a:t>Mountain Horse</a:t>
                      </a:r>
                    </a:p>
                    <a:p>
                      <a:pPr marL="171450" indent="-171450">
                        <a:buFont typeface="Wingdings" pitchFamily="2" charset="2"/>
                        <a:buChar char="q"/>
                      </a:pPr>
                      <a:r>
                        <a:rPr lang="en-US" sz="1000" dirty="0" err="1">
                          <a:latin typeface="Calibri" charset="0"/>
                          <a:ea typeface="Calibri" charset="0"/>
                          <a:cs typeface="Calibri" charset="0"/>
                        </a:rPr>
                        <a:t>Nammo</a:t>
                      </a:r>
                      <a:endParaRPr lang="en-US" sz="1000" dirty="0">
                        <a:latin typeface="Calibri" charset="0"/>
                        <a:ea typeface="Calibri" charset="0"/>
                        <a:cs typeface="Calibri" charset="0"/>
                      </a:endParaRPr>
                    </a:p>
                    <a:p>
                      <a:pPr marL="171450" indent="-171450">
                        <a:buFont typeface="Wingdings" pitchFamily="2" charset="2"/>
                        <a:buChar char="q"/>
                      </a:pPr>
                      <a:r>
                        <a:rPr lang="en-US" sz="1000" dirty="0">
                          <a:latin typeface="Calibri" charset="0"/>
                          <a:ea typeface="Calibri" charset="0"/>
                          <a:cs typeface="Calibri" charset="0"/>
                        </a:rPr>
                        <a:t>Northrop Grumman</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2"/>
                  </a:ext>
                </a:extLst>
              </a:tr>
              <a:tr h="393192">
                <a:tc>
                  <a:txBody>
                    <a:bodyPr/>
                    <a:lstStyle/>
                    <a:p>
                      <a:pPr marL="0" indent="0">
                        <a:buNone/>
                      </a:pPr>
                      <a:r>
                        <a:rPr lang="en-US" sz="1000" b="1" dirty="0">
                          <a:solidFill>
                            <a:srgbClr val="1F2937"/>
                          </a:solidFill>
                          <a:latin typeface="Calibri" pitchFamily="34" charset="0"/>
                          <a:ea typeface="Calibri" pitchFamily="34" charset="-122"/>
                          <a:cs typeface="Calibri" pitchFamily="34" charset="-120"/>
                        </a:rPr>
                        <a:t>Will you have an integrated training payload for the Pitch &amp; Fly event?</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chemeClr val="tx2">
                        <a:lumMod val="10000"/>
                        <a:lumOff val="90000"/>
                      </a:schemeClr>
                    </a:solidFill>
                  </a:tcPr>
                </a:tc>
                <a:tc>
                  <a:txBody>
                    <a:bodyPr/>
                    <a:lstStyle/>
                    <a:p>
                      <a:pPr marL="0" indent="0">
                        <a:buNone/>
                      </a:pPr>
                      <a:r>
                        <a:rPr lang="en-US" sz="1000" i="1" dirty="0">
                          <a:solidFill>
                            <a:srgbClr val="8A94A6"/>
                          </a:solidFill>
                          <a:latin typeface="Calibri" pitchFamily="34" charset="0"/>
                          <a:ea typeface="Calibri" pitchFamily="34" charset="-122"/>
                          <a:cs typeface="Calibri" pitchFamily="34" charset="-120"/>
                        </a:rPr>
                        <a:t>Yes / No &amp; Justification </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3"/>
                  </a:ext>
                </a:extLst>
              </a:tr>
              <a:tr h="393192">
                <a:tc>
                  <a:txBody>
                    <a:bodyPr/>
                    <a:lstStyle/>
                    <a:p>
                      <a:pPr marL="0" indent="0">
                        <a:buNone/>
                      </a:pPr>
                      <a:r>
                        <a:rPr lang="en-US" sz="1000" b="1" dirty="0">
                          <a:solidFill>
                            <a:srgbClr val="1F2937"/>
                          </a:solidFill>
                          <a:latin typeface="Calibri" pitchFamily="34" charset="0"/>
                          <a:ea typeface="Calibri" charset="0"/>
                          <a:cs typeface="Calibri" pitchFamily="34" charset="-120"/>
                        </a:rPr>
                        <a:t>Evidence of Lethality Integration</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chemeClr val="tx2">
                        <a:lumMod val="10000"/>
                        <a:lumOff val="90000"/>
                      </a:schemeClr>
                    </a:solidFill>
                  </a:tcPr>
                </a:tc>
                <a:tc>
                  <a:txBody>
                    <a:bodyPr/>
                    <a:lstStyle/>
                    <a:p>
                      <a:pPr marL="0" indent="0">
                        <a:buNone/>
                      </a:pPr>
                      <a:r>
                        <a:rPr lang="en-US" sz="1000" dirty="0">
                          <a:latin typeface="Calibri" charset="0"/>
                          <a:ea typeface="Calibri" charset="0"/>
                          <a:cs typeface="Calibri" charset="0"/>
                        </a:rPr>
                        <a:t>If integration with a training payload is already complete, please upload a video showing integration with the training munitions.</a:t>
                      </a:r>
                    </a:p>
                    <a:p>
                      <a:pPr marL="0" indent="0">
                        <a:buNone/>
                      </a:pPr>
                      <a:endParaRPr lang="en-US" sz="1000" dirty="0">
                        <a:latin typeface="Calibri" charset="0"/>
                        <a:ea typeface="Calibri" charset="0"/>
                        <a:cs typeface="Calibri" charset="0"/>
                      </a:endParaRPr>
                    </a:p>
                    <a:p>
                      <a:pPr marL="0" indent="0">
                        <a:buNone/>
                      </a:pPr>
                      <a:r>
                        <a:rPr lang="en-US" sz="1000" dirty="0">
                          <a:latin typeface="Calibri" charset="0"/>
                          <a:ea typeface="Calibri" charset="0"/>
                          <a:cs typeface="Calibri" charset="0"/>
                        </a:rPr>
                        <a:t>If integration with a training payload is not complete yet, please provide evidence that you will be integrated in time for the Pitch &amp; Fly event, to include a letter from each selected lethality companies. </a:t>
                      </a:r>
                      <a:r>
                        <a:rPr lang="en-US" sz="1000" b="1" u="sng" dirty="0">
                          <a:latin typeface="Calibri" charset="0"/>
                          <a:ea typeface="Calibri" charset="0"/>
                          <a:cs typeface="Calibri" charset="0"/>
                        </a:rPr>
                        <a:t>The letter must state that the lethality provider has capacity to support integration.</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268061516"/>
                  </a:ext>
                </a:extLst>
              </a:tr>
              <a:tr h="393192">
                <a:tc>
                  <a:txBody>
                    <a:bodyPr/>
                    <a:lstStyle/>
                    <a:p>
                      <a:pPr marL="0" indent="0">
                        <a:buNone/>
                      </a:pPr>
                      <a:r>
                        <a:rPr lang="en-US" sz="1000" b="1" dirty="0">
                          <a:latin typeface="Calibri" charset="0"/>
                          <a:ea typeface="Calibri" charset="0"/>
                          <a:cs typeface="Calibri" charset="0"/>
                        </a:rPr>
                        <a:t>Lethality Integration Plan</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chemeClr val="tx2">
                        <a:lumMod val="10000"/>
                        <a:lumOff val="90000"/>
                      </a:schemeClr>
                    </a:solidFill>
                  </a:tcPr>
                </a:tc>
                <a:tc>
                  <a:txBody>
                    <a:bodyPr/>
                    <a:lstStyle/>
                    <a:p>
                      <a:pPr marL="0" indent="0">
                        <a:buNone/>
                      </a:pPr>
                      <a:r>
                        <a:rPr lang="en-US" sz="1000" b="0" i="1" u="none" dirty="0">
                          <a:solidFill>
                            <a:srgbClr val="42536A"/>
                          </a:solidFill>
                          <a:latin typeface="Calibri" charset="0"/>
                          <a:ea typeface="Calibri" charset="0"/>
                          <a:cs typeface="Calibri" charset="0"/>
                        </a:rPr>
                        <a:t>Provide explanation on your plan to be integrated with 1 commercial lethality provider for the Pitch &amp; Fly event</a:t>
                      </a:r>
                    </a:p>
                    <a:p>
                      <a:pPr marL="0" indent="0">
                        <a:buNone/>
                      </a:pPr>
                      <a:r>
                        <a:rPr lang="en-US" sz="1000" b="0" i="1" u="none" dirty="0">
                          <a:solidFill>
                            <a:srgbClr val="42536A"/>
                          </a:solidFill>
                          <a:latin typeface="Calibri" charset="0"/>
                          <a:ea typeface="Calibri" charset="0"/>
                          <a:cs typeface="Calibri" charset="0"/>
                        </a:rPr>
                        <a:t>Provide explanation on your plan to be integrated with 2 commercial lethality providers for Gauntlet Production Sprint, if selected.</a:t>
                      </a:r>
                      <a:br>
                        <a:rPr lang="en-US" sz="1000" b="0" i="1" u="none" dirty="0">
                          <a:solidFill>
                            <a:srgbClr val="42536A"/>
                          </a:solidFill>
                          <a:latin typeface="Calibri" charset="0"/>
                          <a:ea typeface="Calibri" charset="0"/>
                          <a:cs typeface="Calibri" charset="0"/>
                        </a:rPr>
                      </a:br>
                      <a:br>
                        <a:rPr lang="en-US" sz="1000" b="0" i="1" u="none" dirty="0">
                          <a:solidFill>
                            <a:srgbClr val="42536A"/>
                          </a:solidFill>
                          <a:latin typeface="Calibri" charset="0"/>
                          <a:ea typeface="Calibri" charset="0"/>
                          <a:cs typeface="Calibri" charset="0"/>
                        </a:rPr>
                      </a:br>
                      <a:r>
                        <a:rPr lang="en-US" sz="1000" b="0" i="1" u="none" dirty="0">
                          <a:solidFill>
                            <a:srgbClr val="42536A"/>
                          </a:solidFill>
                          <a:latin typeface="Calibri" charset="0"/>
                          <a:ea typeface="Calibri" charset="0"/>
                          <a:cs typeface="Calibri" charset="0"/>
                        </a:rPr>
                        <a:t>The Government will not match drone companies and lethality companies. Drone companies are required to get commitments from lethality companies.</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3628197274"/>
                  </a:ext>
                </a:extLst>
              </a:tr>
            </a:tbl>
          </a:graphicData>
        </a:graphic>
      </p:graphicFrame>
    </p:spTree>
    <p:extLst>
      <p:ext uri="{BB962C8B-B14F-4D97-AF65-F5344CB8AC3E}">
        <p14:creationId xmlns:p14="http://schemas.microsoft.com/office/powerpoint/2010/main" val="32665960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97054-C241-5E5B-8AEB-EA556CD767EB}"/>
              </a:ext>
            </a:extLst>
          </p:cNvPr>
          <p:cNvSpPr>
            <a:spLocks noGrp="1"/>
          </p:cNvSpPr>
          <p:nvPr>
            <p:ph type="title"/>
          </p:nvPr>
        </p:nvSpPr>
        <p:spPr/>
        <p:txBody>
          <a:bodyPr/>
          <a:lstStyle/>
          <a:p>
            <a:r>
              <a:rPr lang="en-US" dirty="0"/>
              <a:t>Lethality Integration (Optional)</a:t>
            </a:r>
          </a:p>
        </p:txBody>
      </p:sp>
      <p:sp>
        <p:nvSpPr>
          <p:cNvPr id="4" name="Slide Number Placeholder 3">
            <a:extLst>
              <a:ext uri="{FF2B5EF4-FFF2-40B4-BE49-F238E27FC236}">
                <a16:creationId xmlns:a16="http://schemas.microsoft.com/office/drawing/2014/main" id="{DD7D86A9-B5AD-3715-5F95-17677B1EA9C1}"/>
              </a:ext>
            </a:extLst>
          </p:cNvPr>
          <p:cNvSpPr>
            <a:spLocks noGrp="1"/>
          </p:cNvSpPr>
          <p:nvPr>
            <p:ph type="sldNum" sz="quarter" idx="12"/>
          </p:nvPr>
        </p:nvSpPr>
        <p:spPr/>
        <p:txBody>
          <a:bodyPr/>
          <a:lstStyle/>
          <a:p>
            <a:fld id="{428DC087-E06D-45B5-A109-888585087B22}" type="slidenum">
              <a:rPr lang="en-US" smtClean="0"/>
              <a:t>11</a:t>
            </a:fld>
            <a:endParaRPr lang="en-US"/>
          </a:p>
        </p:txBody>
      </p:sp>
      <p:sp>
        <p:nvSpPr>
          <p:cNvPr id="5" name="Content Placeholder 2">
            <a:extLst>
              <a:ext uri="{FF2B5EF4-FFF2-40B4-BE49-F238E27FC236}">
                <a16:creationId xmlns:a16="http://schemas.microsoft.com/office/drawing/2014/main" id="{99824DAB-5929-455A-1A9D-7101E2BE41C4}"/>
              </a:ext>
            </a:extLst>
          </p:cNvPr>
          <p:cNvSpPr>
            <a:spLocks noGrp="1"/>
          </p:cNvSpPr>
          <p:nvPr>
            <p:ph idx="1"/>
          </p:nvPr>
        </p:nvSpPr>
        <p:spPr>
          <a:xfrm>
            <a:off x="492242" y="1553996"/>
            <a:ext cx="10515600" cy="4351338"/>
          </a:xfrm>
        </p:spPr>
        <p:txBody>
          <a:bodyPr/>
          <a:lstStyle/>
          <a:p>
            <a:pPr marL="0" indent="0">
              <a:buNone/>
            </a:pPr>
            <a:endParaRPr lang="en-US" i="1" dirty="0"/>
          </a:p>
          <a:p>
            <a:pPr marL="0" indent="0">
              <a:buNone/>
            </a:pPr>
            <a:endParaRPr lang="en-US" i="1" dirty="0"/>
          </a:p>
          <a:p>
            <a:pPr marL="0" indent="0">
              <a:buNone/>
            </a:pPr>
            <a:endParaRPr lang="en-US" i="1" dirty="0"/>
          </a:p>
          <a:p>
            <a:pPr marL="0" indent="0" algn="ctr">
              <a:buNone/>
            </a:pPr>
            <a:r>
              <a:rPr lang="en-US" i="1" dirty="0">
                <a:solidFill>
                  <a:srgbClr val="4A5568"/>
                </a:solidFill>
                <a:latin typeface="Calibri" pitchFamily="34" charset="0"/>
                <a:ea typeface="Calibri" pitchFamily="34" charset="-122"/>
                <a:cs typeface="Calibri" pitchFamily="34" charset="-120"/>
              </a:rPr>
              <a:t>Optional slide for additional supporting information on lethality integration and evidence that company can integrate on schedule</a:t>
            </a:r>
            <a:endParaRPr lang="en-US" dirty="0"/>
          </a:p>
          <a:p>
            <a:pPr marL="0" indent="0">
              <a:buNone/>
            </a:pPr>
            <a:endParaRPr lang="en-US" i="1" dirty="0"/>
          </a:p>
        </p:txBody>
      </p:sp>
    </p:spTree>
    <p:extLst>
      <p:ext uri="{BB962C8B-B14F-4D97-AF65-F5344CB8AC3E}">
        <p14:creationId xmlns:p14="http://schemas.microsoft.com/office/powerpoint/2010/main" val="2697916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D9F38-1491-ECE9-AE9D-5FA7F89B3971}"/>
              </a:ext>
            </a:extLst>
          </p:cNvPr>
          <p:cNvSpPr>
            <a:spLocks noGrp="1"/>
          </p:cNvSpPr>
          <p:nvPr>
            <p:ph type="title"/>
          </p:nvPr>
        </p:nvSpPr>
        <p:spPr/>
        <p:txBody>
          <a:bodyPr/>
          <a:lstStyle/>
          <a:p>
            <a:r>
              <a:rPr lang="en-US" dirty="0"/>
              <a:t>Mission Capability Alignment</a:t>
            </a:r>
            <a:br>
              <a:rPr lang="en-US" dirty="0"/>
            </a:br>
            <a:r>
              <a:rPr lang="en-US" sz="2800" dirty="0">
                <a:highlight>
                  <a:srgbClr val="00FFFF"/>
                </a:highlight>
              </a:rPr>
              <a:t>Mission A (Deep Strike) Applicants Only</a:t>
            </a:r>
            <a:endParaRPr lang="en-US" dirty="0">
              <a:highlight>
                <a:srgbClr val="00FFFF"/>
              </a:highlight>
            </a:endParaRPr>
          </a:p>
        </p:txBody>
      </p:sp>
      <p:sp>
        <p:nvSpPr>
          <p:cNvPr id="4" name="Slide Number Placeholder 3">
            <a:extLst>
              <a:ext uri="{FF2B5EF4-FFF2-40B4-BE49-F238E27FC236}">
                <a16:creationId xmlns:a16="http://schemas.microsoft.com/office/drawing/2014/main" id="{5D3E2B20-3B17-B200-30CC-ABCF3A21A4F6}"/>
              </a:ext>
            </a:extLst>
          </p:cNvPr>
          <p:cNvSpPr>
            <a:spLocks noGrp="1"/>
          </p:cNvSpPr>
          <p:nvPr>
            <p:ph type="sldNum" sz="quarter" idx="12"/>
          </p:nvPr>
        </p:nvSpPr>
        <p:spPr/>
        <p:txBody>
          <a:bodyPr/>
          <a:lstStyle/>
          <a:p>
            <a:fld id="{428DC087-E06D-45B5-A109-888585087B22}" type="slidenum">
              <a:rPr lang="en-US" smtClean="0"/>
              <a:t>12</a:t>
            </a:fld>
            <a:endParaRPr lang="en-US"/>
          </a:p>
        </p:txBody>
      </p:sp>
      <p:graphicFrame>
        <p:nvGraphicFramePr>
          <p:cNvPr id="5" name="tbl_interop">
            <a:extLst>
              <a:ext uri="{FF2B5EF4-FFF2-40B4-BE49-F238E27FC236}">
                <a16:creationId xmlns:a16="http://schemas.microsoft.com/office/drawing/2014/main" id="{66D82C47-9AA3-06B4-B5D9-C3F0F14E0BAE}"/>
              </a:ext>
            </a:extLst>
          </p:cNvPr>
          <p:cNvGraphicFramePr>
            <a:graphicFrameLocks noGrp="1"/>
          </p:cNvGraphicFramePr>
          <p:nvPr>
            <p:extLst>
              <p:ext uri="{D42A27DB-BD31-4B8C-83A1-F6EECF244321}">
                <p14:modId xmlns:p14="http://schemas.microsoft.com/office/powerpoint/2010/main" val="2418584865"/>
              </p:ext>
            </p:extLst>
          </p:nvPr>
        </p:nvGraphicFramePr>
        <p:xfrm>
          <a:off x="797052" y="1683282"/>
          <a:ext cx="10177272" cy="2148840"/>
        </p:xfrm>
        <a:graphic>
          <a:graphicData uri="http://schemas.openxmlformats.org/drawingml/2006/table">
            <a:tbl>
              <a:tblPr/>
              <a:tblGrid>
                <a:gridCol w="2412295">
                  <a:extLst>
                    <a:ext uri="{9D8B030D-6E8A-4147-A177-3AD203B41FA5}">
                      <a16:colId xmlns:a16="http://schemas.microsoft.com/office/drawing/2014/main" val="20000"/>
                    </a:ext>
                  </a:extLst>
                </a:gridCol>
                <a:gridCol w="2959510">
                  <a:extLst>
                    <a:ext uri="{9D8B030D-6E8A-4147-A177-3AD203B41FA5}">
                      <a16:colId xmlns:a16="http://schemas.microsoft.com/office/drawing/2014/main" val="20001"/>
                    </a:ext>
                  </a:extLst>
                </a:gridCol>
                <a:gridCol w="4805467">
                  <a:extLst>
                    <a:ext uri="{9D8B030D-6E8A-4147-A177-3AD203B41FA5}">
                      <a16:colId xmlns:a16="http://schemas.microsoft.com/office/drawing/2014/main" val="20002"/>
                    </a:ext>
                  </a:extLst>
                </a:gridCol>
              </a:tblGrid>
              <a:tr h="429768">
                <a:tc>
                  <a:txBody>
                    <a:bodyPr/>
                    <a:lstStyle/>
                    <a:p>
                      <a:pPr marL="0" indent="0">
                        <a:buNone/>
                      </a:pPr>
                      <a:r>
                        <a:rPr lang="en-US" sz="1000" b="1" dirty="0">
                          <a:solidFill>
                            <a:srgbClr val="FFFFFF"/>
                          </a:solidFill>
                          <a:latin typeface="Calibri" pitchFamily="34" charset="0"/>
                          <a:ea typeface="Calibri" pitchFamily="34" charset="-122"/>
                          <a:cs typeface="Calibri" pitchFamily="34" charset="-120"/>
                        </a:rPr>
                        <a:t>Desired Technical Capabilities</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000" b="1" dirty="0">
                          <a:solidFill>
                            <a:srgbClr val="FFFFFF"/>
                          </a:solidFill>
                          <a:latin typeface="Calibri" pitchFamily="34" charset="0"/>
                          <a:ea typeface="Calibri" pitchFamily="34" charset="-122"/>
                          <a:cs typeface="Calibri" pitchFamily="34" charset="-120"/>
                        </a:rPr>
                        <a:t>Status</a:t>
                      </a:r>
                      <a:endParaRPr lang="en-US" sz="1000" i="1"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000" b="1" dirty="0">
                          <a:solidFill>
                            <a:srgbClr val="FFFFFF"/>
                          </a:solidFill>
                          <a:latin typeface="Calibri" pitchFamily="34" charset="0"/>
                          <a:ea typeface="Calibri" pitchFamily="34" charset="-122"/>
                          <a:cs typeface="Calibri" pitchFamily="34" charset="-120"/>
                        </a:rPr>
                        <a:t>Self-Assessment of Proposed sUAS Capabilities </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extLst>
                  <a:ext uri="{0D108BD9-81ED-4DB2-BD59-A6C34878D82A}">
                    <a16:rowId xmlns:a16="http://schemas.microsoft.com/office/drawing/2014/main" val="10000"/>
                  </a:ext>
                </a:extLst>
              </a:tr>
              <a:tr h="429768">
                <a:tc>
                  <a:txBody>
                    <a:bodyPr/>
                    <a:lstStyle/>
                    <a:p>
                      <a:pPr marL="0" indent="0">
                        <a:buNone/>
                      </a:pPr>
                      <a:r>
                        <a:rPr lang="en-US" sz="1000" b="1" dirty="0">
                          <a:solidFill>
                            <a:srgbClr val="1F2937"/>
                          </a:solidFill>
                          <a:latin typeface="Calibri" pitchFamily="34" charset="0"/>
                          <a:ea typeface="Calibri" pitchFamily="34" charset="-122"/>
                          <a:cs typeface="Calibri" pitchFamily="34" charset="-120"/>
                        </a:rPr>
                        <a:t>One-to-many control</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lgn="l">
                        <a:buNone/>
                      </a:pPr>
                      <a:r>
                        <a:rPr lang="en-US" sz="1000" i="1" dirty="0">
                          <a:solidFill>
                            <a:srgbClr val="42536A"/>
                          </a:solidFill>
                          <a:latin typeface="Calibri" pitchFamily="34" charset="0"/>
                          <a:ea typeface="Calibri" pitchFamily="34" charset="-122"/>
                          <a:cs typeface="Calibri" pitchFamily="34" charset="-120"/>
                        </a:rPr>
                        <a:t>Complete / Partially Complete / Planned / Not Planned</a:t>
                      </a:r>
                      <a:endParaRPr lang="en-US" sz="1000" i="1"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000" i="1" dirty="0">
                          <a:solidFill>
                            <a:srgbClr val="42536A"/>
                          </a:solidFill>
                          <a:latin typeface="Calibri" pitchFamily="34" charset="0"/>
                          <a:ea typeface="Calibri" pitchFamily="34" charset="-122"/>
                          <a:cs typeface="Calibri" pitchFamily="34" charset="-120"/>
                        </a:rPr>
                        <a:t>Explanation of current or planned capabilities</a:t>
                      </a:r>
                      <a:endParaRPr lang="en-US" sz="1000"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1"/>
                  </a:ext>
                </a:extLst>
              </a:tr>
              <a:tr h="429768">
                <a:tc>
                  <a:txBody>
                    <a:bodyPr/>
                    <a:lstStyle/>
                    <a:p>
                      <a:pPr marL="0" indent="0">
                        <a:buNone/>
                      </a:pPr>
                      <a:r>
                        <a:rPr lang="en-US" sz="1000" b="1" dirty="0">
                          <a:solidFill>
                            <a:srgbClr val="1F2937"/>
                          </a:solidFill>
                          <a:latin typeface="Calibri" pitchFamily="34" charset="0"/>
                          <a:ea typeface="Calibri" pitchFamily="34" charset="-122"/>
                          <a:cs typeface="Calibri" pitchFamily="34" charset="-120"/>
                        </a:rPr>
                        <a:t>Automated Target Recognition</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i="1" dirty="0">
                          <a:solidFill>
                            <a:srgbClr val="42536A"/>
                          </a:solidFill>
                          <a:latin typeface="Calibri" pitchFamily="34" charset="0"/>
                          <a:ea typeface="Calibri" pitchFamily="34" charset="-122"/>
                          <a:cs typeface="Calibri" pitchFamily="34" charset="-120"/>
                        </a:rPr>
                        <a:t>Complete / Partially Complete / Planned / Not Planned</a:t>
                      </a:r>
                      <a:endParaRPr lang="en-US" sz="1000" i="1"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000" i="1" dirty="0">
                          <a:solidFill>
                            <a:srgbClr val="42536A"/>
                          </a:solidFill>
                          <a:latin typeface="Calibri" pitchFamily="34" charset="0"/>
                          <a:ea typeface="Calibri" pitchFamily="34" charset="-122"/>
                          <a:cs typeface="Calibri" pitchFamily="34" charset="-120"/>
                        </a:rPr>
                        <a:t>Explanation of current or planned capabilities</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4"/>
                  </a:ext>
                </a:extLst>
              </a:tr>
              <a:tr h="429768">
                <a:tc>
                  <a:txBody>
                    <a:bodyPr/>
                    <a:lstStyle/>
                    <a:p>
                      <a:pPr marL="0" indent="0">
                        <a:buNone/>
                      </a:pPr>
                      <a:r>
                        <a:rPr lang="en-US" sz="1000" b="1" dirty="0">
                          <a:latin typeface="Calibri" charset="0"/>
                          <a:ea typeface="Calibri" charset="0"/>
                          <a:cs typeface="Calibri" charset="0"/>
                        </a:rPr>
                        <a:t>Vision-based or other GNSS denied navigation</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i="1" dirty="0">
                          <a:solidFill>
                            <a:srgbClr val="42536A"/>
                          </a:solidFill>
                          <a:latin typeface="Calibri" pitchFamily="34" charset="0"/>
                          <a:ea typeface="Calibri" pitchFamily="34" charset="-122"/>
                          <a:cs typeface="Calibri" pitchFamily="34" charset="-120"/>
                        </a:rPr>
                        <a:t>Complete / Partially Complete / Planned / Not Planned</a:t>
                      </a:r>
                      <a:endParaRPr lang="en-US" sz="1000" i="1"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i="1" dirty="0">
                          <a:solidFill>
                            <a:srgbClr val="42536A"/>
                          </a:solidFill>
                          <a:latin typeface="Calibri" pitchFamily="34" charset="0"/>
                          <a:ea typeface="Calibri" pitchFamily="34" charset="-122"/>
                          <a:cs typeface="Calibri" pitchFamily="34" charset="-120"/>
                        </a:rPr>
                        <a:t>Explanation of current or planned capabilities</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5"/>
                  </a:ext>
                </a:extLst>
              </a:tr>
              <a:tr h="4297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1F2937"/>
                          </a:solidFill>
                          <a:latin typeface="Calibri" pitchFamily="34" charset="0"/>
                          <a:ea typeface="Calibri" pitchFamily="34" charset="-122"/>
                          <a:cs typeface="Calibri" pitchFamily="34" charset="-120"/>
                        </a:rPr>
                        <a:t>Other Unique Features (Optional)</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i="1" dirty="0">
                          <a:solidFill>
                            <a:srgbClr val="42536A"/>
                          </a:solidFill>
                          <a:latin typeface="Calibri" pitchFamily="34" charset="0"/>
                          <a:ea typeface="Calibri" pitchFamily="34" charset="-122"/>
                          <a:cs typeface="Calibri" pitchFamily="34" charset="-120"/>
                        </a:rPr>
                        <a:t>Complete / Partially Complete / Planned / Not Planned</a:t>
                      </a:r>
                      <a:endParaRPr lang="en-US" sz="1000" i="1"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000" i="1" dirty="0">
                          <a:solidFill>
                            <a:srgbClr val="42536A"/>
                          </a:solidFill>
                          <a:latin typeface="Calibri" pitchFamily="34" charset="0"/>
                          <a:ea typeface="Calibri" pitchFamily="34" charset="-122"/>
                          <a:cs typeface="Calibri" pitchFamily="34" charset="-120"/>
                        </a:rPr>
                        <a:t>Explanation of current or planned capabilities</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707750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FAE24-3D82-D4B9-05C4-94E8F2AC61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DBF944-7FF2-F0C9-DA18-469947617E59}"/>
              </a:ext>
            </a:extLst>
          </p:cNvPr>
          <p:cNvSpPr>
            <a:spLocks noGrp="1"/>
          </p:cNvSpPr>
          <p:nvPr>
            <p:ph type="title"/>
          </p:nvPr>
        </p:nvSpPr>
        <p:spPr/>
        <p:txBody>
          <a:bodyPr/>
          <a:lstStyle/>
          <a:p>
            <a:r>
              <a:rPr lang="en-US" dirty="0"/>
              <a:t>Mission Capability Alignment</a:t>
            </a:r>
            <a:br>
              <a:rPr lang="en-US" dirty="0"/>
            </a:br>
            <a:r>
              <a:rPr lang="en-US" sz="2800" dirty="0">
                <a:highlight>
                  <a:srgbClr val="00FFFF"/>
                </a:highlight>
              </a:rPr>
              <a:t>Mission B (Close Quarters Battle) Applicants Only</a:t>
            </a:r>
            <a:endParaRPr lang="en-US" dirty="0">
              <a:highlight>
                <a:srgbClr val="00FFFF"/>
              </a:highlight>
            </a:endParaRPr>
          </a:p>
        </p:txBody>
      </p:sp>
      <p:sp>
        <p:nvSpPr>
          <p:cNvPr id="4" name="Slide Number Placeholder 3">
            <a:extLst>
              <a:ext uri="{FF2B5EF4-FFF2-40B4-BE49-F238E27FC236}">
                <a16:creationId xmlns:a16="http://schemas.microsoft.com/office/drawing/2014/main" id="{156B5B5A-9AC4-409A-3C59-99942A388C86}"/>
              </a:ext>
            </a:extLst>
          </p:cNvPr>
          <p:cNvSpPr>
            <a:spLocks noGrp="1"/>
          </p:cNvSpPr>
          <p:nvPr>
            <p:ph type="sldNum" sz="quarter" idx="12"/>
          </p:nvPr>
        </p:nvSpPr>
        <p:spPr/>
        <p:txBody>
          <a:bodyPr/>
          <a:lstStyle/>
          <a:p>
            <a:fld id="{428DC087-E06D-45B5-A109-888585087B22}" type="slidenum">
              <a:rPr lang="en-US" smtClean="0"/>
              <a:t>13</a:t>
            </a:fld>
            <a:endParaRPr lang="en-US"/>
          </a:p>
        </p:txBody>
      </p:sp>
      <p:graphicFrame>
        <p:nvGraphicFramePr>
          <p:cNvPr id="5" name="tbl_interop">
            <a:extLst>
              <a:ext uri="{FF2B5EF4-FFF2-40B4-BE49-F238E27FC236}">
                <a16:creationId xmlns:a16="http://schemas.microsoft.com/office/drawing/2014/main" id="{F071618B-E088-8ADD-8D25-E9D508703537}"/>
              </a:ext>
            </a:extLst>
          </p:cNvPr>
          <p:cNvGraphicFramePr>
            <a:graphicFrameLocks noGrp="1"/>
          </p:cNvGraphicFramePr>
          <p:nvPr>
            <p:extLst>
              <p:ext uri="{D42A27DB-BD31-4B8C-83A1-F6EECF244321}">
                <p14:modId xmlns:p14="http://schemas.microsoft.com/office/powerpoint/2010/main" val="1486978918"/>
              </p:ext>
            </p:extLst>
          </p:nvPr>
        </p:nvGraphicFramePr>
        <p:xfrm>
          <a:off x="876734" y="1683282"/>
          <a:ext cx="10177272" cy="3008376"/>
        </p:xfrm>
        <a:graphic>
          <a:graphicData uri="http://schemas.openxmlformats.org/drawingml/2006/table">
            <a:tbl>
              <a:tblPr/>
              <a:tblGrid>
                <a:gridCol w="2412295">
                  <a:extLst>
                    <a:ext uri="{9D8B030D-6E8A-4147-A177-3AD203B41FA5}">
                      <a16:colId xmlns:a16="http://schemas.microsoft.com/office/drawing/2014/main" val="20000"/>
                    </a:ext>
                  </a:extLst>
                </a:gridCol>
                <a:gridCol w="2959510">
                  <a:extLst>
                    <a:ext uri="{9D8B030D-6E8A-4147-A177-3AD203B41FA5}">
                      <a16:colId xmlns:a16="http://schemas.microsoft.com/office/drawing/2014/main" val="20001"/>
                    </a:ext>
                  </a:extLst>
                </a:gridCol>
                <a:gridCol w="4805467">
                  <a:extLst>
                    <a:ext uri="{9D8B030D-6E8A-4147-A177-3AD203B41FA5}">
                      <a16:colId xmlns:a16="http://schemas.microsoft.com/office/drawing/2014/main" val="20002"/>
                    </a:ext>
                  </a:extLst>
                </a:gridCol>
              </a:tblGrid>
              <a:tr h="429768">
                <a:tc>
                  <a:txBody>
                    <a:bodyPr/>
                    <a:lstStyle/>
                    <a:p>
                      <a:pPr marL="0" indent="0">
                        <a:buNone/>
                      </a:pPr>
                      <a:r>
                        <a:rPr lang="en-US" sz="1000" b="1" dirty="0">
                          <a:solidFill>
                            <a:srgbClr val="FFFFFF"/>
                          </a:solidFill>
                          <a:latin typeface="Calibri" pitchFamily="34" charset="0"/>
                          <a:ea typeface="Calibri" pitchFamily="34" charset="-122"/>
                          <a:cs typeface="Calibri" pitchFamily="34" charset="-120"/>
                        </a:rPr>
                        <a:t>Desired Technical Capabilities</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000" b="1" dirty="0">
                          <a:solidFill>
                            <a:srgbClr val="FFFFFF"/>
                          </a:solidFill>
                          <a:latin typeface="Calibri" pitchFamily="34" charset="0"/>
                          <a:ea typeface="Calibri" pitchFamily="34" charset="-122"/>
                          <a:cs typeface="Calibri" pitchFamily="34" charset="-120"/>
                        </a:rPr>
                        <a:t>Status</a:t>
                      </a:r>
                      <a:endParaRPr lang="en-US" sz="1000" i="1"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000" b="1" dirty="0">
                          <a:solidFill>
                            <a:srgbClr val="FFFFFF"/>
                          </a:solidFill>
                          <a:latin typeface="Calibri" pitchFamily="34" charset="0"/>
                          <a:ea typeface="Calibri" pitchFamily="34" charset="-122"/>
                          <a:cs typeface="Calibri" pitchFamily="34" charset="-120"/>
                        </a:rPr>
                        <a:t>Self-Assessment of Proposed sUAS Capabilities </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extLst>
                  <a:ext uri="{0D108BD9-81ED-4DB2-BD59-A6C34878D82A}">
                    <a16:rowId xmlns:a16="http://schemas.microsoft.com/office/drawing/2014/main" val="10000"/>
                  </a:ext>
                </a:extLst>
              </a:tr>
              <a:tr h="429768">
                <a:tc>
                  <a:txBody>
                    <a:bodyPr/>
                    <a:lstStyle/>
                    <a:p>
                      <a:pPr marL="0" indent="0">
                        <a:buNone/>
                      </a:pPr>
                      <a:r>
                        <a:rPr lang="en-US" sz="1000" b="1" dirty="0">
                          <a:latin typeface="Calibri" charset="0"/>
                          <a:ea typeface="Calibri" charset="0"/>
                          <a:cs typeface="Calibri" charset="0"/>
                        </a:rPr>
                        <a:t>Foldable frame &amp;/or prop guard integration</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lgn="l">
                        <a:buNone/>
                      </a:pPr>
                      <a:r>
                        <a:rPr lang="en-US" sz="1000" i="1" dirty="0">
                          <a:solidFill>
                            <a:srgbClr val="42536A"/>
                          </a:solidFill>
                          <a:latin typeface="Calibri" pitchFamily="34" charset="0"/>
                          <a:ea typeface="Calibri" pitchFamily="34" charset="-122"/>
                          <a:cs typeface="Calibri" pitchFamily="34" charset="-120"/>
                        </a:rPr>
                        <a:t>Complete / Partially Complete / Planned / Not Planned</a:t>
                      </a:r>
                      <a:endParaRPr lang="en-US" sz="1000" i="1"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000" i="1" dirty="0">
                          <a:solidFill>
                            <a:srgbClr val="42536A"/>
                          </a:solidFill>
                          <a:latin typeface="Calibri" pitchFamily="34" charset="0"/>
                          <a:ea typeface="Calibri" pitchFamily="34" charset="-122"/>
                          <a:cs typeface="Calibri" pitchFamily="34" charset="-120"/>
                        </a:rPr>
                        <a:t>Explanation of current or planned capabilities</a:t>
                      </a:r>
                      <a:endParaRPr lang="en-US" sz="1000"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990334626"/>
                  </a:ext>
                </a:extLst>
              </a:tr>
              <a:tr h="429768">
                <a:tc>
                  <a:txBody>
                    <a:bodyPr/>
                    <a:lstStyle/>
                    <a:p>
                      <a:pPr marL="0" indent="0">
                        <a:buNone/>
                      </a:pPr>
                      <a:r>
                        <a:rPr lang="en-US" sz="1000" b="1" dirty="0">
                          <a:solidFill>
                            <a:srgbClr val="1F2937"/>
                          </a:solidFill>
                          <a:latin typeface="Calibri" pitchFamily="34" charset="0"/>
                          <a:ea typeface="Calibri" pitchFamily="34" charset="-122"/>
                          <a:cs typeface="Calibri" pitchFamily="34" charset="-120"/>
                        </a:rPr>
                        <a:t>Operator with and without a base station</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lgn="l">
                        <a:buNone/>
                      </a:pPr>
                      <a:r>
                        <a:rPr lang="en-US" sz="1000" i="1" dirty="0">
                          <a:solidFill>
                            <a:srgbClr val="42536A"/>
                          </a:solidFill>
                          <a:latin typeface="Calibri" pitchFamily="34" charset="0"/>
                          <a:ea typeface="Calibri" pitchFamily="34" charset="-122"/>
                          <a:cs typeface="Calibri" pitchFamily="34" charset="-120"/>
                        </a:rPr>
                        <a:t>Complete / Partially Complete / Planned / Not Planned</a:t>
                      </a:r>
                      <a:endParaRPr lang="en-US" sz="1000" i="1"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000" i="1" dirty="0">
                          <a:solidFill>
                            <a:srgbClr val="42536A"/>
                          </a:solidFill>
                          <a:latin typeface="Calibri" pitchFamily="34" charset="0"/>
                          <a:ea typeface="Calibri" pitchFamily="34" charset="-122"/>
                          <a:cs typeface="Calibri" pitchFamily="34" charset="-120"/>
                        </a:rPr>
                        <a:t>Explanation of current or planned capabilities</a:t>
                      </a:r>
                      <a:endParaRPr lang="en-US" sz="1000"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1"/>
                  </a:ext>
                </a:extLst>
              </a:tr>
              <a:tr h="429768">
                <a:tc>
                  <a:txBody>
                    <a:bodyPr/>
                    <a:lstStyle/>
                    <a:p>
                      <a:pPr marL="0" indent="0">
                        <a:buNone/>
                      </a:pPr>
                      <a:r>
                        <a:rPr lang="en-US" sz="1000" b="1" dirty="0">
                          <a:solidFill>
                            <a:srgbClr val="1F2937"/>
                          </a:solidFill>
                          <a:latin typeface="Calibri" pitchFamily="34" charset="0"/>
                          <a:ea typeface="Calibri" pitchFamily="34" charset="-122"/>
                          <a:cs typeface="Calibri" pitchFamily="34" charset="-120"/>
                        </a:rPr>
                        <a:t>Multi-drone binding to a single controller for rapid switching</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i="1" dirty="0">
                          <a:solidFill>
                            <a:srgbClr val="42536A"/>
                          </a:solidFill>
                          <a:latin typeface="Calibri" pitchFamily="34" charset="0"/>
                          <a:ea typeface="Calibri" pitchFamily="34" charset="-122"/>
                          <a:cs typeface="Calibri" pitchFamily="34" charset="-120"/>
                        </a:rPr>
                        <a:t>Complete / Partially Complete / Planned / Not Planned</a:t>
                      </a:r>
                      <a:endParaRPr lang="en-US" sz="1000" i="1"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000" i="1" dirty="0">
                          <a:solidFill>
                            <a:srgbClr val="42536A"/>
                          </a:solidFill>
                          <a:latin typeface="Calibri" pitchFamily="34" charset="0"/>
                          <a:ea typeface="Calibri" pitchFamily="34" charset="-122"/>
                          <a:cs typeface="Calibri" pitchFamily="34" charset="-120"/>
                        </a:rPr>
                        <a:t>Explanation of current or planned capabilities</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4"/>
                  </a:ext>
                </a:extLst>
              </a:tr>
              <a:tr h="429768">
                <a:tc>
                  <a:txBody>
                    <a:bodyPr/>
                    <a:lstStyle/>
                    <a:p>
                      <a:pPr marL="0" indent="0">
                        <a:buNone/>
                      </a:pPr>
                      <a:r>
                        <a:rPr lang="en-US" sz="1000" b="1" dirty="0">
                          <a:latin typeface="Calibri" charset="0"/>
                          <a:ea typeface="Calibri" charset="0"/>
                          <a:cs typeface="Calibri" charset="0"/>
                        </a:rPr>
                        <a:t>Pit Mode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i="1" dirty="0">
                          <a:solidFill>
                            <a:srgbClr val="42536A"/>
                          </a:solidFill>
                          <a:latin typeface="Calibri" pitchFamily="34" charset="0"/>
                          <a:ea typeface="Calibri" pitchFamily="34" charset="-122"/>
                          <a:cs typeface="Calibri" pitchFamily="34" charset="-120"/>
                        </a:rPr>
                        <a:t>Complete / Partially Complete / Planned / Not Planned</a:t>
                      </a:r>
                      <a:endParaRPr lang="en-US" sz="1000" i="1"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i="1" dirty="0">
                          <a:solidFill>
                            <a:srgbClr val="42536A"/>
                          </a:solidFill>
                          <a:latin typeface="Calibri" pitchFamily="34" charset="0"/>
                          <a:ea typeface="Calibri" pitchFamily="34" charset="-122"/>
                          <a:cs typeface="Calibri" pitchFamily="34" charset="-120"/>
                        </a:rPr>
                        <a:t>Explanation of current or planned capabilities</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5"/>
                  </a:ext>
                </a:extLst>
              </a:tr>
              <a:tr h="4297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solidFill>
                            <a:srgbClr val="1F2937"/>
                          </a:solidFill>
                          <a:latin typeface="Calibri" pitchFamily="34" charset="0"/>
                          <a:ea typeface="Calibri" pitchFamily="34" charset="-122"/>
                          <a:cs typeface="Calibri" pitchFamily="34" charset="-120"/>
                        </a:rPr>
                        <a:t>Ability to repeat FMV and C2 Signals </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i="1" dirty="0">
                          <a:solidFill>
                            <a:srgbClr val="42536A"/>
                          </a:solidFill>
                          <a:latin typeface="Calibri" pitchFamily="34" charset="0"/>
                          <a:ea typeface="Calibri" pitchFamily="34" charset="-122"/>
                          <a:cs typeface="Calibri" pitchFamily="34" charset="-120"/>
                        </a:rPr>
                        <a:t>Complete / Partially Complete / Planned / Not Planned</a:t>
                      </a:r>
                      <a:endParaRPr lang="en-US" sz="1000" i="1"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000" i="1" dirty="0">
                          <a:solidFill>
                            <a:srgbClr val="42536A"/>
                          </a:solidFill>
                          <a:latin typeface="Calibri" pitchFamily="34" charset="0"/>
                          <a:ea typeface="Calibri" pitchFamily="34" charset="-122"/>
                          <a:cs typeface="Calibri" pitchFamily="34" charset="-120"/>
                        </a:rPr>
                        <a:t>Explanation of current or planned capabilities</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6"/>
                  </a:ext>
                </a:extLst>
              </a:tr>
              <a:tr h="4297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dirty="0">
                          <a:latin typeface="Calibri" charset="0"/>
                          <a:ea typeface="Calibri" charset="0"/>
                          <a:cs typeface="Calibri" charset="0"/>
                        </a:rPr>
                        <a:t>Ability to stream FMV to an ATAK device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i="1" dirty="0">
                          <a:solidFill>
                            <a:srgbClr val="42536A"/>
                          </a:solidFill>
                          <a:latin typeface="Calibri" pitchFamily="34" charset="0"/>
                          <a:ea typeface="Calibri" pitchFamily="34" charset="-122"/>
                          <a:cs typeface="Calibri" pitchFamily="34" charset="-120"/>
                        </a:rPr>
                        <a:t>Complete / Partially Complete / Planned / Not Planned</a:t>
                      </a:r>
                      <a:endParaRPr lang="en-US" sz="1000" i="1" dirty="0">
                        <a:solidFill>
                          <a:srgbClr val="42536A"/>
                        </a:solidFill>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000" i="1" dirty="0">
                          <a:solidFill>
                            <a:srgbClr val="42536A"/>
                          </a:solidFill>
                          <a:latin typeface="Calibri" pitchFamily="34" charset="0"/>
                          <a:ea typeface="Calibri" pitchFamily="34" charset="-122"/>
                          <a:cs typeface="Calibri" pitchFamily="34" charset="-120"/>
                        </a:rPr>
                        <a:t>Explanation of current or planned capabilities</a:t>
                      </a:r>
                      <a:endParaRPr lang="en-US" sz="10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975189275"/>
                  </a:ext>
                </a:extLst>
              </a:tr>
            </a:tbl>
          </a:graphicData>
        </a:graphic>
      </p:graphicFrame>
    </p:spTree>
    <p:extLst>
      <p:ext uri="{BB962C8B-B14F-4D97-AF65-F5344CB8AC3E}">
        <p14:creationId xmlns:p14="http://schemas.microsoft.com/office/powerpoint/2010/main" val="1817481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27588-825E-8714-65D3-2352326EC833}"/>
              </a:ext>
            </a:extLst>
          </p:cNvPr>
          <p:cNvSpPr>
            <a:spLocks noGrp="1"/>
          </p:cNvSpPr>
          <p:nvPr>
            <p:ph type="title"/>
          </p:nvPr>
        </p:nvSpPr>
        <p:spPr/>
        <p:txBody>
          <a:bodyPr/>
          <a:lstStyle/>
          <a:p>
            <a:r>
              <a:rPr lang="en-US" dirty="0"/>
              <a:t>Deployment &amp; Portability</a:t>
            </a:r>
          </a:p>
        </p:txBody>
      </p:sp>
      <p:sp>
        <p:nvSpPr>
          <p:cNvPr id="4" name="Slide Number Placeholder 3">
            <a:extLst>
              <a:ext uri="{FF2B5EF4-FFF2-40B4-BE49-F238E27FC236}">
                <a16:creationId xmlns:a16="http://schemas.microsoft.com/office/drawing/2014/main" id="{E39980DD-BC06-97EF-574D-7EAE255B2A5E}"/>
              </a:ext>
            </a:extLst>
          </p:cNvPr>
          <p:cNvSpPr>
            <a:spLocks noGrp="1"/>
          </p:cNvSpPr>
          <p:nvPr>
            <p:ph type="sldNum" sz="quarter" idx="12"/>
          </p:nvPr>
        </p:nvSpPr>
        <p:spPr/>
        <p:txBody>
          <a:bodyPr/>
          <a:lstStyle/>
          <a:p>
            <a:fld id="{428DC087-E06D-45B5-A109-888585087B22}" type="slidenum">
              <a:rPr lang="en-US" smtClean="0"/>
              <a:t>14</a:t>
            </a:fld>
            <a:endParaRPr lang="en-US"/>
          </a:p>
        </p:txBody>
      </p:sp>
      <p:graphicFrame>
        <p:nvGraphicFramePr>
          <p:cNvPr id="3" name="Table 2">
            <a:extLst>
              <a:ext uri="{FF2B5EF4-FFF2-40B4-BE49-F238E27FC236}">
                <a16:creationId xmlns:a16="http://schemas.microsoft.com/office/drawing/2014/main" id="{7CB38CFE-8DBD-3A49-C4E8-796266FC8629}"/>
              </a:ext>
            </a:extLst>
          </p:cNvPr>
          <p:cNvGraphicFramePr>
            <a:graphicFrameLocks noGrp="1"/>
          </p:cNvGraphicFramePr>
          <p:nvPr>
            <p:extLst>
              <p:ext uri="{D42A27DB-BD31-4B8C-83A1-F6EECF244321}">
                <p14:modId xmlns:p14="http://schemas.microsoft.com/office/powerpoint/2010/main" val="3772981292"/>
              </p:ext>
            </p:extLst>
          </p:nvPr>
        </p:nvGraphicFramePr>
        <p:xfrm>
          <a:off x="876734" y="1945640"/>
          <a:ext cx="10972800" cy="2966720"/>
        </p:xfrm>
        <a:graphic>
          <a:graphicData uri="http://schemas.openxmlformats.org/drawingml/2006/table">
            <a:tbl>
              <a:tblPr firstRow="1" bandRow="1">
                <a:tableStyleId>{5C22544A-7EE6-4342-B048-85BDC9FD1C3A}</a:tableStyleId>
              </a:tblPr>
              <a:tblGrid>
                <a:gridCol w="4410552">
                  <a:extLst>
                    <a:ext uri="{9D8B030D-6E8A-4147-A177-3AD203B41FA5}">
                      <a16:colId xmlns:a16="http://schemas.microsoft.com/office/drawing/2014/main" val="1085585619"/>
                    </a:ext>
                  </a:extLst>
                </a:gridCol>
                <a:gridCol w="3256550">
                  <a:extLst>
                    <a:ext uri="{9D8B030D-6E8A-4147-A177-3AD203B41FA5}">
                      <a16:colId xmlns:a16="http://schemas.microsoft.com/office/drawing/2014/main" val="3050739910"/>
                    </a:ext>
                  </a:extLst>
                </a:gridCol>
                <a:gridCol w="3305698">
                  <a:extLst>
                    <a:ext uri="{9D8B030D-6E8A-4147-A177-3AD203B41FA5}">
                      <a16:colId xmlns:a16="http://schemas.microsoft.com/office/drawing/2014/main" val="232720689"/>
                    </a:ext>
                  </a:extLst>
                </a:gridCol>
              </a:tblGrid>
              <a:tr h="370840">
                <a:tc>
                  <a:txBody>
                    <a:bodyPr/>
                    <a:lstStyle/>
                    <a:p>
                      <a:r>
                        <a:rPr lang="en-US" sz="1000" dirty="0">
                          <a:latin typeface="Calibri" panose="020F0502020204030204" pitchFamily="34" charset="0"/>
                          <a:cs typeface="Calibri" panose="020F0502020204030204" pitchFamily="34" charset="0"/>
                        </a:rPr>
                        <a:t>Parameter</a:t>
                      </a:r>
                    </a:p>
                  </a:txBody>
                  <a:tcPr anchor="ctr">
                    <a:solidFill>
                      <a:srgbClr val="002060"/>
                    </a:solidFill>
                  </a:tcPr>
                </a:tc>
                <a:tc>
                  <a:txBody>
                    <a:bodyPr/>
                    <a:lstStyle/>
                    <a:p>
                      <a:r>
                        <a:rPr lang="en-US" sz="1000" dirty="0">
                          <a:latin typeface="Calibri" panose="020F0502020204030204" pitchFamily="34" charset="0"/>
                          <a:cs typeface="Calibri" panose="020F0502020204030204" pitchFamily="34" charset="0"/>
                        </a:rPr>
                        <a:t>Response</a:t>
                      </a:r>
                    </a:p>
                  </a:txBody>
                  <a:tcPr anchor="ctr">
                    <a:solidFill>
                      <a:srgbClr val="002060"/>
                    </a:solidFill>
                  </a:tcPr>
                </a:tc>
                <a:tc>
                  <a:txBody>
                    <a:bodyPr/>
                    <a:lstStyle/>
                    <a:p>
                      <a:r>
                        <a:rPr lang="en-US" sz="1000" dirty="0">
                          <a:latin typeface="Calibri" panose="020F0502020204030204" pitchFamily="34" charset="0"/>
                          <a:cs typeface="Calibri" panose="020F0502020204030204" pitchFamily="34" charset="0"/>
                        </a:rPr>
                        <a:t>Notes</a:t>
                      </a:r>
                    </a:p>
                  </a:txBody>
                  <a:tcPr anchor="ctr">
                    <a:solidFill>
                      <a:srgbClr val="002060"/>
                    </a:solidFill>
                  </a:tcPr>
                </a:tc>
                <a:extLst>
                  <a:ext uri="{0D108BD9-81ED-4DB2-BD59-A6C34878D82A}">
                    <a16:rowId xmlns:a16="http://schemas.microsoft.com/office/drawing/2014/main" val="1660381702"/>
                  </a:ext>
                </a:extLst>
              </a:tr>
              <a:tr h="370840">
                <a:tc>
                  <a:txBody>
                    <a:bodyPr/>
                    <a:lstStyle/>
                    <a:p>
                      <a:r>
                        <a:rPr lang="en-US" sz="1000" dirty="0">
                          <a:latin typeface="Calibri" panose="020F0502020204030204" pitchFamily="34" charset="0"/>
                          <a:cs typeface="Calibri" panose="020F0502020204030204" pitchFamily="34" charset="0"/>
                        </a:rPr>
                        <a:t>Min Team Size for Viable UAS OWA Mission</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 Persons</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Optional</a:t>
                      </a:r>
                    </a:p>
                  </a:txBody>
                  <a:tcPr anchor="ctr"/>
                </a:tc>
                <a:extLst>
                  <a:ext uri="{0D108BD9-81ED-4DB2-BD59-A6C34878D82A}">
                    <a16:rowId xmlns:a16="http://schemas.microsoft.com/office/drawing/2014/main" val="977365651"/>
                  </a:ext>
                </a:extLst>
              </a:tr>
              <a:tr h="370840">
                <a:tc>
                  <a:txBody>
                    <a:bodyPr/>
                    <a:lstStyle/>
                    <a:p>
                      <a:r>
                        <a:rPr lang="en-US" sz="1000" dirty="0">
                          <a:latin typeface="Calibri" panose="020F0502020204030204" pitchFamily="34" charset="0"/>
                          <a:cs typeface="Calibri" panose="020F0502020204030204" pitchFamily="34" charset="0"/>
                        </a:rPr>
                        <a:t>Air vehicles carried per team load</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Optional</a:t>
                      </a:r>
                    </a:p>
                  </a:txBody>
                  <a:tcPr anchor="ctr"/>
                </a:tc>
                <a:extLst>
                  <a:ext uri="{0D108BD9-81ED-4DB2-BD59-A6C34878D82A}">
                    <a16:rowId xmlns:a16="http://schemas.microsoft.com/office/drawing/2014/main" val="3401972709"/>
                  </a:ext>
                </a:extLst>
              </a:tr>
              <a:tr h="370840">
                <a:tc>
                  <a:txBody>
                    <a:bodyPr/>
                    <a:lstStyle/>
                    <a:p>
                      <a:r>
                        <a:rPr lang="en-US" sz="1000" dirty="0">
                          <a:latin typeface="Calibri" panose="020F0502020204030204" pitchFamily="34" charset="0"/>
                          <a:cs typeface="Calibri" panose="020F0502020204030204" pitchFamily="34" charset="0"/>
                        </a:rPr>
                        <a:t>Heaviest single-person load</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kg</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Optional</a:t>
                      </a:r>
                    </a:p>
                  </a:txBody>
                  <a:tcPr anchor="ctr"/>
                </a:tc>
                <a:extLst>
                  <a:ext uri="{0D108BD9-81ED-4DB2-BD59-A6C34878D82A}">
                    <a16:rowId xmlns:a16="http://schemas.microsoft.com/office/drawing/2014/main" val="532269849"/>
                  </a:ext>
                </a:extLst>
              </a:tr>
              <a:tr h="370840">
                <a:tc>
                  <a:txBody>
                    <a:bodyPr/>
                    <a:lstStyle/>
                    <a:p>
                      <a:r>
                        <a:rPr lang="en-US" sz="1000" dirty="0">
                          <a:latin typeface="Calibri" panose="020F0502020204030204" pitchFamily="34" charset="0"/>
                          <a:cs typeface="Calibri" panose="020F0502020204030204" pitchFamily="34" charset="0"/>
                        </a:rPr>
                        <a:t>GCS form factor and mass</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Type; kg</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Optional</a:t>
                      </a:r>
                    </a:p>
                  </a:txBody>
                  <a:tcPr anchor="ctr"/>
                </a:tc>
                <a:extLst>
                  <a:ext uri="{0D108BD9-81ED-4DB2-BD59-A6C34878D82A}">
                    <a16:rowId xmlns:a16="http://schemas.microsoft.com/office/drawing/2014/main" val="3396910008"/>
                  </a:ext>
                </a:extLst>
              </a:tr>
              <a:tr h="370840">
                <a:tc>
                  <a:txBody>
                    <a:bodyPr/>
                    <a:lstStyle/>
                    <a:p>
                      <a:r>
                        <a:rPr lang="en-US" sz="1000" dirty="0">
                          <a:latin typeface="Calibri" panose="020F0502020204030204" pitchFamily="34" charset="0"/>
                          <a:cs typeface="Calibri" panose="020F0502020204030204" pitchFamily="34" charset="0"/>
                        </a:rPr>
                        <a:t>Setup time: arrival to first launch</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min</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Optional</a:t>
                      </a:r>
                    </a:p>
                  </a:txBody>
                  <a:tcPr anchor="ctr"/>
                </a:tc>
                <a:extLst>
                  <a:ext uri="{0D108BD9-81ED-4DB2-BD59-A6C34878D82A}">
                    <a16:rowId xmlns:a16="http://schemas.microsoft.com/office/drawing/2014/main" val="3328476537"/>
                  </a:ext>
                </a:extLst>
              </a:tr>
              <a:tr h="370840">
                <a:tc>
                  <a:txBody>
                    <a:bodyPr/>
                    <a:lstStyle/>
                    <a:p>
                      <a:r>
                        <a:rPr lang="en-US" sz="1000" dirty="0">
                          <a:latin typeface="Calibri" panose="020F0502020204030204" pitchFamily="34" charset="0"/>
                          <a:cs typeface="Calibri" panose="020F0502020204030204" pitchFamily="34" charset="0"/>
                        </a:rPr>
                        <a:t>Large supporting equipment required</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Item(s) or “None”</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Optional</a:t>
                      </a:r>
                    </a:p>
                  </a:txBody>
                  <a:tcPr anchor="ctr"/>
                </a:tc>
                <a:extLst>
                  <a:ext uri="{0D108BD9-81ED-4DB2-BD59-A6C34878D82A}">
                    <a16:rowId xmlns:a16="http://schemas.microsoft.com/office/drawing/2014/main" val="1114783832"/>
                  </a:ext>
                </a:extLst>
              </a:tr>
              <a:tr h="370840">
                <a:tc>
                  <a:txBody>
                    <a:bodyPr/>
                    <a:lstStyle/>
                    <a:p>
                      <a:r>
                        <a:rPr lang="en-US" sz="1000" dirty="0">
                          <a:latin typeface="Calibri" panose="020F0502020204030204" pitchFamily="34" charset="0"/>
                          <a:cs typeface="Calibri" panose="020F0502020204030204" pitchFamily="34" charset="0"/>
                        </a:rPr>
                        <a:t>Containerized / multi-vehicle launch readiness</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Current / planned (date) / none</a:t>
                      </a:r>
                    </a:p>
                  </a:txBody>
                  <a:tcPr anchor="ctr"/>
                </a:tc>
                <a:tc>
                  <a:txBody>
                    <a:bodyPr/>
                    <a:lstStyle/>
                    <a:p>
                      <a:r>
                        <a:rPr lang="en-US" sz="1000" i="1" dirty="0">
                          <a:solidFill>
                            <a:srgbClr val="42536A"/>
                          </a:solidFill>
                          <a:latin typeface="Calibri" panose="020F0502020204030204" pitchFamily="34" charset="0"/>
                          <a:cs typeface="Calibri" panose="020F0502020204030204" pitchFamily="34" charset="0"/>
                        </a:rPr>
                        <a:t>Optional</a:t>
                      </a:r>
                    </a:p>
                  </a:txBody>
                  <a:tcPr anchor="ctr"/>
                </a:tc>
                <a:extLst>
                  <a:ext uri="{0D108BD9-81ED-4DB2-BD59-A6C34878D82A}">
                    <a16:rowId xmlns:a16="http://schemas.microsoft.com/office/drawing/2014/main" val="2091037518"/>
                  </a:ext>
                </a:extLst>
              </a:tr>
            </a:tbl>
          </a:graphicData>
        </a:graphic>
      </p:graphicFrame>
    </p:spTree>
    <p:extLst>
      <p:ext uri="{BB962C8B-B14F-4D97-AF65-F5344CB8AC3E}">
        <p14:creationId xmlns:p14="http://schemas.microsoft.com/office/powerpoint/2010/main" val="4026814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1A642-6873-6A65-854D-D54EF4EA980D}"/>
              </a:ext>
            </a:extLst>
          </p:cNvPr>
          <p:cNvSpPr>
            <a:spLocks noGrp="1"/>
          </p:cNvSpPr>
          <p:nvPr>
            <p:ph type="title"/>
          </p:nvPr>
        </p:nvSpPr>
        <p:spPr/>
        <p:txBody>
          <a:bodyPr/>
          <a:lstStyle/>
          <a:p>
            <a:r>
              <a:rPr lang="en-US" dirty="0"/>
              <a:t>Interoperability and MOSA</a:t>
            </a:r>
          </a:p>
        </p:txBody>
      </p:sp>
      <p:sp>
        <p:nvSpPr>
          <p:cNvPr id="4" name="Slide Number Placeholder 3">
            <a:extLst>
              <a:ext uri="{FF2B5EF4-FFF2-40B4-BE49-F238E27FC236}">
                <a16:creationId xmlns:a16="http://schemas.microsoft.com/office/drawing/2014/main" id="{AE788366-5CCF-981C-5A29-A111A9C616F8}"/>
              </a:ext>
            </a:extLst>
          </p:cNvPr>
          <p:cNvSpPr>
            <a:spLocks noGrp="1"/>
          </p:cNvSpPr>
          <p:nvPr>
            <p:ph type="sldNum" sz="quarter" idx="12"/>
          </p:nvPr>
        </p:nvSpPr>
        <p:spPr/>
        <p:txBody>
          <a:bodyPr/>
          <a:lstStyle/>
          <a:p>
            <a:fld id="{428DC087-E06D-45B5-A109-888585087B22}" type="slidenum">
              <a:rPr lang="en-US" smtClean="0"/>
              <a:t>15</a:t>
            </a:fld>
            <a:endParaRPr lang="en-US"/>
          </a:p>
        </p:txBody>
      </p:sp>
      <p:graphicFrame>
        <p:nvGraphicFramePr>
          <p:cNvPr id="3" name="Table 2">
            <a:extLst>
              <a:ext uri="{FF2B5EF4-FFF2-40B4-BE49-F238E27FC236}">
                <a16:creationId xmlns:a16="http://schemas.microsoft.com/office/drawing/2014/main" id="{395596F8-874B-08DA-564C-274A87BD5227}"/>
              </a:ext>
            </a:extLst>
          </p:cNvPr>
          <p:cNvGraphicFramePr>
            <a:graphicFrameLocks noGrp="1"/>
          </p:cNvGraphicFramePr>
          <p:nvPr>
            <p:extLst>
              <p:ext uri="{D42A27DB-BD31-4B8C-83A1-F6EECF244321}">
                <p14:modId xmlns:p14="http://schemas.microsoft.com/office/powerpoint/2010/main" val="1028712430"/>
              </p:ext>
            </p:extLst>
          </p:nvPr>
        </p:nvGraphicFramePr>
        <p:xfrm>
          <a:off x="876734" y="1705727"/>
          <a:ext cx="10972800" cy="18542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1600069241"/>
                    </a:ext>
                  </a:extLst>
                </a:gridCol>
                <a:gridCol w="3657600">
                  <a:extLst>
                    <a:ext uri="{9D8B030D-6E8A-4147-A177-3AD203B41FA5}">
                      <a16:colId xmlns:a16="http://schemas.microsoft.com/office/drawing/2014/main" val="3178950050"/>
                    </a:ext>
                  </a:extLst>
                </a:gridCol>
                <a:gridCol w="3657600">
                  <a:extLst>
                    <a:ext uri="{9D8B030D-6E8A-4147-A177-3AD203B41FA5}">
                      <a16:colId xmlns:a16="http://schemas.microsoft.com/office/drawing/2014/main" val="208431465"/>
                    </a:ext>
                  </a:extLst>
                </a:gridCol>
              </a:tblGrid>
              <a:tr h="370840">
                <a:tc>
                  <a:txBody>
                    <a:bodyPr/>
                    <a:lstStyle/>
                    <a:p>
                      <a:r>
                        <a:rPr lang="en-US" sz="1000" dirty="0">
                          <a:latin typeface="Calibri" panose="020F0502020204030204" pitchFamily="34" charset="0"/>
                          <a:cs typeface="Calibri" panose="020F0502020204030204" pitchFamily="34" charset="0"/>
                        </a:rPr>
                        <a:t>Standard</a:t>
                      </a:r>
                    </a:p>
                  </a:txBody>
                  <a:tcPr anchor="ctr">
                    <a:solidFill>
                      <a:srgbClr val="002060"/>
                    </a:solidFill>
                  </a:tcPr>
                </a:tc>
                <a:tc>
                  <a:txBody>
                    <a:bodyPr/>
                    <a:lstStyle/>
                    <a:p>
                      <a:r>
                        <a:rPr lang="en-US" sz="1000" dirty="0">
                          <a:latin typeface="Calibri" panose="020F0502020204030204" pitchFamily="34" charset="0"/>
                          <a:cs typeface="Calibri" panose="020F0502020204030204" pitchFamily="34" charset="0"/>
                        </a:rPr>
                        <a:t>Status</a:t>
                      </a:r>
                    </a:p>
                  </a:txBody>
                  <a:tcPr anchor="ctr">
                    <a:solidFill>
                      <a:srgbClr val="002060"/>
                    </a:solidFill>
                  </a:tcPr>
                </a:tc>
                <a:tc>
                  <a:txBody>
                    <a:bodyPr/>
                    <a:lstStyle/>
                    <a:p>
                      <a:r>
                        <a:rPr lang="en-US" sz="1000" dirty="0">
                          <a:latin typeface="Calibri" panose="020F0502020204030204" pitchFamily="34" charset="0"/>
                          <a:cs typeface="Calibri" panose="020F0502020204030204" pitchFamily="34" charset="0"/>
                        </a:rPr>
                        <a:t>Implementation Details / Notes</a:t>
                      </a:r>
                    </a:p>
                  </a:txBody>
                  <a:tcPr anchor="ctr">
                    <a:solidFill>
                      <a:srgbClr val="002060"/>
                    </a:solidFill>
                  </a:tcPr>
                </a:tc>
                <a:extLst>
                  <a:ext uri="{0D108BD9-81ED-4DB2-BD59-A6C34878D82A}">
                    <a16:rowId xmlns:a16="http://schemas.microsoft.com/office/drawing/2014/main" val="3760203186"/>
                  </a:ext>
                </a:extLst>
              </a:tr>
              <a:tr h="370840">
                <a:tc>
                  <a:txBody>
                    <a:bodyPr/>
                    <a:lstStyle/>
                    <a:p>
                      <a:r>
                        <a:rPr lang="en-US" sz="1000" b="1" dirty="0">
                          <a:latin typeface="Calibri" panose="020F0502020204030204" pitchFamily="34" charset="0"/>
                          <a:cs typeface="Calibri" panose="020F0502020204030204" pitchFamily="34" charset="0"/>
                        </a:rPr>
                        <a:t>Payload Interface (Apex, </a:t>
                      </a:r>
                      <a:r>
                        <a:rPr lang="en-US" sz="1000" b="1" dirty="0" err="1">
                          <a:latin typeface="Calibri" panose="020F0502020204030204" pitchFamily="34" charset="0"/>
                          <a:cs typeface="Calibri" panose="020F0502020204030204" pitchFamily="34" charset="0"/>
                        </a:rPr>
                        <a:t>sUPI</a:t>
                      </a:r>
                      <a:r>
                        <a:rPr lang="en-US" sz="1000" b="1" dirty="0">
                          <a:latin typeface="Calibri" panose="020F0502020204030204" pitchFamily="34" charset="0"/>
                          <a:cs typeface="Calibri" panose="020F0502020204030204" pitchFamily="34" charset="0"/>
                        </a:rPr>
                        <a:t>, or Other)</a:t>
                      </a:r>
                    </a:p>
                  </a:txBody>
                  <a:tcPr anchor="ctr">
                    <a:solidFill>
                      <a:srgbClr val="DCEAF8"/>
                    </a:solidFill>
                  </a:tcPr>
                </a:tc>
                <a:tc>
                  <a:txBody>
                    <a:bodyPr/>
                    <a:lstStyle/>
                    <a:p>
                      <a:r>
                        <a:rPr lang="en-US" sz="1000" i="1" dirty="0">
                          <a:latin typeface="Calibri" panose="020F0502020204030204" pitchFamily="34" charset="0"/>
                          <a:cs typeface="Calibri" panose="020F0502020204030204" pitchFamily="34" charset="0"/>
                        </a:rPr>
                        <a:t>Complete / Partially Complete / Planned (Date) / Not Planned</a:t>
                      </a:r>
                    </a:p>
                  </a:txBody>
                  <a:tcPr anchor="ctr"/>
                </a:tc>
                <a:tc>
                  <a:txBody>
                    <a:bodyPr/>
                    <a:lstStyle/>
                    <a:p>
                      <a:r>
                        <a:rPr lang="en-US" sz="1000" i="1" dirty="0">
                          <a:latin typeface="Calibri" panose="020F0502020204030204" pitchFamily="34" charset="0"/>
                          <a:cs typeface="Calibri" panose="020F0502020204030204" pitchFamily="34" charset="0"/>
                        </a:rPr>
                        <a:t>Explanation of selected MOSA interface. If other, please explain.</a:t>
                      </a:r>
                    </a:p>
                  </a:txBody>
                  <a:tcPr anchor="ctr"/>
                </a:tc>
                <a:extLst>
                  <a:ext uri="{0D108BD9-81ED-4DB2-BD59-A6C34878D82A}">
                    <a16:rowId xmlns:a16="http://schemas.microsoft.com/office/drawing/2014/main" val="1271592011"/>
                  </a:ext>
                </a:extLst>
              </a:tr>
              <a:tr h="370840">
                <a:tc>
                  <a:txBody>
                    <a:bodyPr/>
                    <a:lstStyle/>
                    <a:p>
                      <a:r>
                        <a:rPr lang="en-US" sz="1000" b="1" dirty="0" err="1">
                          <a:latin typeface="Calibri" panose="020F0502020204030204" pitchFamily="34" charset="0"/>
                          <a:cs typeface="Calibri" panose="020F0502020204030204" pitchFamily="34" charset="0"/>
                        </a:rPr>
                        <a:t>MAVLink</a:t>
                      </a:r>
                      <a:r>
                        <a:rPr lang="en-US" sz="1000" b="1" dirty="0">
                          <a:latin typeface="Calibri" panose="020F0502020204030204" pitchFamily="34" charset="0"/>
                          <a:cs typeface="Calibri" panose="020F0502020204030204" pitchFamily="34" charset="0"/>
                        </a:rPr>
                        <a:t>-M</a:t>
                      </a:r>
                    </a:p>
                  </a:txBody>
                  <a:tcPr anchor="ctr">
                    <a:solidFill>
                      <a:srgbClr val="DCEAF8"/>
                    </a:solidFill>
                  </a:tcPr>
                </a:tc>
                <a:tc>
                  <a:txBody>
                    <a:bodyPr/>
                    <a:lstStyle/>
                    <a:p>
                      <a:r>
                        <a:rPr lang="en-US" sz="1000" i="1" dirty="0">
                          <a:latin typeface="Calibri" panose="020F0502020204030204" pitchFamily="34" charset="0"/>
                          <a:cs typeface="Calibri" panose="020F0502020204030204" pitchFamily="34" charset="0"/>
                        </a:rPr>
                        <a:t>Complete / Partially Complete / Planned (Date) / Not Planned</a:t>
                      </a:r>
                      <a:endParaRPr lang="en-US" sz="1000" dirty="0">
                        <a:latin typeface="Calibri" panose="020F0502020204030204" pitchFamily="34" charset="0"/>
                        <a:cs typeface="Calibri" panose="020F0502020204030204" pitchFamily="34" charset="0"/>
                      </a:endParaRPr>
                    </a:p>
                  </a:txBody>
                  <a:tcPr anchor="ctr"/>
                </a:tc>
                <a:tc>
                  <a:txBody>
                    <a:bodyPr/>
                    <a:lstStyle/>
                    <a:p>
                      <a:r>
                        <a:rPr lang="en-US" sz="1000" i="1" dirty="0">
                          <a:latin typeface="Calibri" panose="020F0502020204030204" pitchFamily="34" charset="0"/>
                          <a:cs typeface="Calibri" panose="020F0502020204030204" pitchFamily="34" charset="0"/>
                        </a:rPr>
                        <a:t>Explanation of current or planned implementation</a:t>
                      </a:r>
                    </a:p>
                  </a:txBody>
                  <a:tcPr anchor="ctr"/>
                </a:tc>
                <a:extLst>
                  <a:ext uri="{0D108BD9-81ED-4DB2-BD59-A6C34878D82A}">
                    <a16:rowId xmlns:a16="http://schemas.microsoft.com/office/drawing/2014/main" val="3759015147"/>
                  </a:ext>
                </a:extLst>
              </a:tr>
              <a:tr h="370840">
                <a:tc>
                  <a:txBody>
                    <a:bodyPr/>
                    <a:lstStyle/>
                    <a:p>
                      <a:r>
                        <a:rPr lang="en-US" sz="1000" b="1" dirty="0">
                          <a:latin typeface="Calibri" panose="020F0502020204030204" pitchFamily="34" charset="0"/>
                          <a:cs typeface="Calibri" panose="020F0502020204030204" pitchFamily="34" charset="0"/>
                        </a:rPr>
                        <a:t>ATAK</a:t>
                      </a:r>
                    </a:p>
                  </a:txBody>
                  <a:tcPr anchor="ctr">
                    <a:solidFill>
                      <a:srgbClr val="DCEAF8"/>
                    </a:solidFill>
                  </a:tcPr>
                </a:tc>
                <a:tc>
                  <a:txBody>
                    <a:bodyPr/>
                    <a:lstStyle/>
                    <a:p>
                      <a:r>
                        <a:rPr lang="en-US" sz="1000" i="1" dirty="0">
                          <a:latin typeface="Calibri" panose="020F0502020204030204" pitchFamily="34" charset="0"/>
                          <a:cs typeface="Calibri" panose="020F0502020204030204" pitchFamily="34" charset="0"/>
                        </a:rPr>
                        <a:t>Complete / Partially Complete / Planned (Date) / Not Planned</a:t>
                      </a:r>
                      <a:endParaRPr lang="en-US" sz="1000" dirty="0">
                        <a:latin typeface="Calibri" panose="020F0502020204030204" pitchFamily="34" charset="0"/>
                        <a:cs typeface="Calibri" panose="020F0502020204030204" pitchFamily="34" charset="0"/>
                      </a:endParaRPr>
                    </a:p>
                  </a:txBody>
                  <a:tcPr anchor="ctr"/>
                </a:tc>
                <a:tc>
                  <a:txBody>
                    <a:bodyPr/>
                    <a:lstStyle/>
                    <a:p>
                      <a:r>
                        <a:rPr lang="en-US" sz="1000" i="1" dirty="0">
                          <a:latin typeface="Calibri" panose="020F0502020204030204" pitchFamily="34" charset="0"/>
                          <a:cs typeface="Calibri" panose="020F0502020204030204" pitchFamily="34" charset="0"/>
                        </a:rPr>
                        <a:t>Explanation of current or planned implementation</a:t>
                      </a:r>
                    </a:p>
                  </a:txBody>
                  <a:tcPr anchor="ctr"/>
                </a:tc>
                <a:extLst>
                  <a:ext uri="{0D108BD9-81ED-4DB2-BD59-A6C34878D82A}">
                    <a16:rowId xmlns:a16="http://schemas.microsoft.com/office/drawing/2014/main" val="1134520716"/>
                  </a:ext>
                </a:extLst>
              </a:tr>
              <a:tr h="370840">
                <a:tc>
                  <a:txBody>
                    <a:bodyPr/>
                    <a:lstStyle/>
                    <a:p>
                      <a:r>
                        <a:rPr lang="en-US" sz="1000" b="1" dirty="0">
                          <a:latin typeface="Calibri" panose="020F0502020204030204" pitchFamily="34" charset="0"/>
                          <a:cs typeface="Calibri" panose="020F0502020204030204" pitchFamily="34" charset="0"/>
                        </a:rPr>
                        <a:t>Other open APIs / SDKs</a:t>
                      </a:r>
                    </a:p>
                  </a:txBody>
                  <a:tcPr anchor="ctr">
                    <a:solidFill>
                      <a:srgbClr val="DCEAF8"/>
                    </a:solidFill>
                  </a:tcPr>
                </a:tc>
                <a:tc>
                  <a:txBody>
                    <a:bodyPr/>
                    <a:lstStyle/>
                    <a:p>
                      <a:r>
                        <a:rPr lang="en-US" sz="1000" i="1" dirty="0">
                          <a:latin typeface="Calibri" panose="020F0502020204030204" pitchFamily="34" charset="0"/>
                          <a:cs typeface="Calibri" panose="020F0502020204030204" pitchFamily="34" charset="0"/>
                        </a:rPr>
                        <a:t>Complete / Partially Complete / Planned (Date) / Not Planned</a:t>
                      </a:r>
                      <a:endParaRPr lang="en-US" sz="1000" dirty="0">
                        <a:latin typeface="Calibri" panose="020F0502020204030204" pitchFamily="34" charset="0"/>
                        <a:cs typeface="Calibri" panose="020F0502020204030204" pitchFamily="34" charset="0"/>
                      </a:endParaRPr>
                    </a:p>
                  </a:txBody>
                  <a:tcPr anchor="ctr"/>
                </a:tc>
                <a:tc>
                  <a:txBody>
                    <a:bodyPr/>
                    <a:lstStyle/>
                    <a:p>
                      <a:r>
                        <a:rPr lang="en-US" sz="1000" i="1" dirty="0">
                          <a:latin typeface="Calibri" panose="020F0502020204030204" pitchFamily="34" charset="0"/>
                          <a:cs typeface="Calibri" panose="020F0502020204030204" pitchFamily="34" charset="0"/>
                        </a:rPr>
                        <a:t>Optional</a:t>
                      </a:r>
                    </a:p>
                  </a:txBody>
                  <a:tcPr anchor="ctr"/>
                </a:tc>
                <a:extLst>
                  <a:ext uri="{0D108BD9-81ED-4DB2-BD59-A6C34878D82A}">
                    <a16:rowId xmlns:a16="http://schemas.microsoft.com/office/drawing/2014/main" val="1244924693"/>
                  </a:ext>
                </a:extLst>
              </a:tr>
            </a:tbl>
          </a:graphicData>
        </a:graphic>
      </p:graphicFrame>
    </p:spTree>
    <p:extLst>
      <p:ext uri="{BB962C8B-B14F-4D97-AF65-F5344CB8AC3E}">
        <p14:creationId xmlns:p14="http://schemas.microsoft.com/office/powerpoint/2010/main" val="38394816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E5D3F-F97F-A34A-C3F7-E3CFBAAD9CAA}"/>
              </a:ext>
            </a:extLst>
          </p:cNvPr>
          <p:cNvSpPr>
            <a:spLocks noGrp="1"/>
          </p:cNvSpPr>
          <p:nvPr>
            <p:ph type="title"/>
          </p:nvPr>
        </p:nvSpPr>
        <p:spPr/>
        <p:txBody>
          <a:bodyPr>
            <a:normAutofit/>
          </a:bodyPr>
          <a:lstStyle/>
          <a:p>
            <a:r>
              <a:rPr lang="en-US" dirty="0"/>
              <a:t>Past Performance &amp; References</a:t>
            </a:r>
            <a:br>
              <a:rPr lang="en-US" dirty="0"/>
            </a:br>
            <a:r>
              <a:rPr lang="en-US" sz="2000" i="1" dirty="0">
                <a:solidFill>
                  <a:schemeClr val="tx1">
                    <a:lumMod val="50000"/>
                    <a:lumOff val="50000"/>
                  </a:schemeClr>
                </a:solidFill>
              </a:rPr>
              <a:t>List your most relevant sUAS contracts. References may be contacted.</a:t>
            </a:r>
            <a:endParaRPr lang="en-US" i="1" dirty="0">
              <a:solidFill>
                <a:schemeClr val="tx1">
                  <a:lumMod val="50000"/>
                  <a:lumOff val="50000"/>
                </a:schemeClr>
              </a:solidFill>
            </a:endParaRPr>
          </a:p>
        </p:txBody>
      </p:sp>
      <p:sp>
        <p:nvSpPr>
          <p:cNvPr id="4" name="Slide Number Placeholder 3">
            <a:extLst>
              <a:ext uri="{FF2B5EF4-FFF2-40B4-BE49-F238E27FC236}">
                <a16:creationId xmlns:a16="http://schemas.microsoft.com/office/drawing/2014/main" id="{FE0BF463-C75A-807B-ECB2-9F4E93BD1F75}"/>
              </a:ext>
            </a:extLst>
          </p:cNvPr>
          <p:cNvSpPr>
            <a:spLocks noGrp="1"/>
          </p:cNvSpPr>
          <p:nvPr>
            <p:ph type="sldNum" sz="quarter" idx="12"/>
          </p:nvPr>
        </p:nvSpPr>
        <p:spPr/>
        <p:txBody>
          <a:bodyPr/>
          <a:lstStyle/>
          <a:p>
            <a:fld id="{428DC087-E06D-45B5-A109-888585087B22}" type="slidenum">
              <a:rPr lang="en-US" smtClean="0"/>
              <a:t>16</a:t>
            </a:fld>
            <a:endParaRPr lang="en-US"/>
          </a:p>
        </p:txBody>
      </p:sp>
      <p:graphicFrame>
        <p:nvGraphicFramePr>
          <p:cNvPr id="3" name="Table 2">
            <a:extLst>
              <a:ext uri="{FF2B5EF4-FFF2-40B4-BE49-F238E27FC236}">
                <a16:creationId xmlns:a16="http://schemas.microsoft.com/office/drawing/2014/main" id="{730751A1-6662-602A-C6B0-6B754BFD3E8A}"/>
              </a:ext>
            </a:extLst>
          </p:cNvPr>
          <p:cNvGraphicFramePr>
            <a:graphicFrameLocks noGrp="1"/>
          </p:cNvGraphicFramePr>
          <p:nvPr>
            <p:extLst>
              <p:ext uri="{D42A27DB-BD31-4B8C-83A1-F6EECF244321}">
                <p14:modId xmlns:p14="http://schemas.microsoft.com/office/powerpoint/2010/main" val="431053773"/>
              </p:ext>
            </p:extLst>
          </p:nvPr>
        </p:nvGraphicFramePr>
        <p:xfrm>
          <a:off x="876734" y="1836338"/>
          <a:ext cx="10972800" cy="1879600"/>
        </p:xfrm>
        <a:graphic>
          <a:graphicData uri="http://schemas.openxmlformats.org/drawingml/2006/table">
            <a:tbl>
              <a:tblPr firstRow="1" bandRow="1">
                <a:tableStyleId>{5C22544A-7EE6-4342-B048-85BDC9FD1C3A}</a:tableStyleId>
              </a:tblPr>
              <a:tblGrid>
                <a:gridCol w="2009341">
                  <a:extLst>
                    <a:ext uri="{9D8B030D-6E8A-4147-A177-3AD203B41FA5}">
                      <a16:colId xmlns:a16="http://schemas.microsoft.com/office/drawing/2014/main" val="296859408"/>
                    </a:ext>
                  </a:extLst>
                </a:gridCol>
                <a:gridCol w="2124075">
                  <a:extLst>
                    <a:ext uri="{9D8B030D-6E8A-4147-A177-3AD203B41FA5}">
                      <a16:colId xmlns:a16="http://schemas.microsoft.com/office/drawing/2014/main" val="3550411353"/>
                    </a:ext>
                  </a:extLst>
                </a:gridCol>
                <a:gridCol w="1838325">
                  <a:extLst>
                    <a:ext uri="{9D8B030D-6E8A-4147-A177-3AD203B41FA5}">
                      <a16:colId xmlns:a16="http://schemas.microsoft.com/office/drawing/2014/main" val="937418573"/>
                    </a:ext>
                  </a:extLst>
                </a:gridCol>
                <a:gridCol w="714375">
                  <a:extLst>
                    <a:ext uri="{9D8B030D-6E8A-4147-A177-3AD203B41FA5}">
                      <a16:colId xmlns:a16="http://schemas.microsoft.com/office/drawing/2014/main" val="4023918583"/>
                    </a:ext>
                  </a:extLst>
                </a:gridCol>
                <a:gridCol w="914400">
                  <a:extLst>
                    <a:ext uri="{9D8B030D-6E8A-4147-A177-3AD203B41FA5}">
                      <a16:colId xmlns:a16="http://schemas.microsoft.com/office/drawing/2014/main" val="2567597568"/>
                    </a:ext>
                  </a:extLst>
                </a:gridCol>
                <a:gridCol w="923925">
                  <a:extLst>
                    <a:ext uri="{9D8B030D-6E8A-4147-A177-3AD203B41FA5}">
                      <a16:colId xmlns:a16="http://schemas.microsoft.com/office/drawing/2014/main" val="3621176345"/>
                    </a:ext>
                  </a:extLst>
                </a:gridCol>
                <a:gridCol w="1524000">
                  <a:extLst>
                    <a:ext uri="{9D8B030D-6E8A-4147-A177-3AD203B41FA5}">
                      <a16:colId xmlns:a16="http://schemas.microsoft.com/office/drawing/2014/main" val="2531558944"/>
                    </a:ext>
                  </a:extLst>
                </a:gridCol>
                <a:gridCol w="924359">
                  <a:extLst>
                    <a:ext uri="{9D8B030D-6E8A-4147-A177-3AD203B41FA5}">
                      <a16:colId xmlns:a16="http://schemas.microsoft.com/office/drawing/2014/main" val="3678620325"/>
                    </a:ext>
                  </a:extLst>
                </a:gridCol>
              </a:tblGrid>
              <a:tr h="370840">
                <a:tc>
                  <a:txBody>
                    <a:bodyPr/>
                    <a:lstStyle/>
                    <a:p>
                      <a:pPr algn="ctr"/>
                      <a:r>
                        <a:rPr lang="en-US" sz="1000" dirty="0"/>
                        <a:t>Customer</a:t>
                      </a:r>
                    </a:p>
                  </a:txBody>
                  <a:tcPr anchor="ctr">
                    <a:solidFill>
                      <a:srgbClr val="002060"/>
                    </a:solidFill>
                  </a:tcPr>
                </a:tc>
                <a:tc>
                  <a:txBody>
                    <a:bodyPr/>
                    <a:lstStyle/>
                    <a:p>
                      <a:pPr algn="ctr"/>
                      <a:r>
                        <a:rPr lang="en-US" sz="1000" dirty="0"/>
                        <a:t>Contract / PO #</a:t>
                      </a:r>
                    </a:p>
                  </a:txBody>
                  <a:tcPr anchor="ctr">
                    <a:solidFill>
                      <a:srgbClr val="002060"/>
                    </a:solidFill>
                  </a:tcPr>
                </a:tc>
                <a:tc>
                  <a:txBody>
                    <a:bodyPr/>
                    <a:lstStyle/>
                    <a:p>
                      <a:pPr algn="ctr"/>
                      <a:r>
                        <a:rPr lang="en-US" sz="1000" dirty="0"/>
                        <a:t>System</a:t>
                      </a:r>
                    </a:p>
                  </a:txBody>
                  <a:tcPr anchor="ctr">
                    <a:solidFill>
                      <a:srgbClr val="002060"/>
                    </a:solidFill>
                  </a:tcPr>
                </a:tc>
                <a:tc>
                  <a:txBody>
                    <a:bodyPr/>
                    <a:lstStyle/>
                    <a:p>
                      <a:pPr algn="ctr"/>
                      <a:r>
                        <a:rPr lang="en-US" sz="1000" dirty="0"/>
                        <a:t>Qty Ordered</a:t>
                      </a:r>
                    </a:p>
                  </a:txBody>
                  <a:tcPr anchor="ctr">
                    <a:solidFill>
                      <a:srgbClr val="002060"/>
                    </a:solidFill>
                  </a:tcPr>
                </a:tc>
                <a:tc>
                  <a:txBody>
                    <a:bodyPr/>
                    <a:lstStyle/>
                    <a:p>
                      <a:pPr algn="ctr"/>
                      <a:r>
                        <a:rPr lang="en-US" sz="1000" dirty="0"/>
                        <a:t>Qty Delivered</a:t>
                      </a:r>
                    </a:p>
                  </a:txBody>
                  <a:tcPr anchor="ctr">
                    <a:solidFill>
                      <a:srgbClr val="002060"/>
                    </a:solidFill>
                  </a:tcPr>
                </a:tc>
                <a:tc>
                  <a:txBody>
                    <a:bodyPr/>
                    <a:lstStyle/>
                    <a:p>
                      <a:pPr algn="ctr"/>
                      <a:r>
                        <a:rPr lang="en-US" sz="1000" dirty="0"/>
                        <a:t>Value ($)</a:t>
                      </a:r>
                    </a:p>
                  </a:txBody>
                  <a:tcPr anchor="ctr">
                    <a:solidFill>
                      <a:srgbClr val="002060"/>
                    </a:solidFill>
                  </a:tcPr>
                </a:tc>
                <a:tc>
                  <a:txBody>
                    <a:bodyPr/>
                    <a:lstStyle/>
                    <a:p>
                      <a:pPr algn="ctr"/>
                      <a:r>
                        <a:rPr lang="en-US" sz="1000" dirty="0"/>
                        <a:t>Period</a:t>
                      </a:r>
                    </a:p>
                  </a:txBody>
                  <a:tcPr anchor="ctr">
                    <a:solidFill>
                      <a:srgbClr val="002060"/>
                    </a:solidFill>
                  </a:tcPr>
                </a:tc>
                <a:tc>
                  <a:txBody>
                    <a:bodyPr/>
                    <a:lstStyle/>
                    <a:p>
                      <a:pPr algn="ctr"/>
                      <a:r>
                        <a:rPr lang="en-US" sz="1000" dirty="0"/>
                        <a:t>On Time</a:t>
                      </a:r>
                    </a:p>
                  </a:txBody>
                  <a:tcPr anchor="ctr">
                    <a:solidFill>
                      <a:srgbClr val="002060"/>
                    </a:solidFill>
                  </a:tcPr>
                </a:tc>
                <a:extLst>
                  <a:ext uri="{0D108BD9-81ED-4DB2-BD59-A6C34878D82A}">
                    <a16:rowId xmlns:a16="http://schemas.microsoft.com/office/drawing/2014/main" val="1956827290"/>
                  </a:ext>
                </a:extLst>
              </a:tr>
              <a:tr h="370840">
                <a:tc>
                  <a:txBody>
                    <a:bodyPr/>
                    <a:lstStyle/>
                    <a:p>
                      <a:pPr algn="l"/>
                      <a:r>
                        <a:rPr lang="en-US" sz="1000" i="1" dirty="0">
                          <a:solidFill>
                            <a:srgbClr val="42536A"/>
                          </a:solidFill>
                        </a:rPr>
                        <a:t>Customer</a:t>
                      </a:r>
                    </a:p>
                  </a:txBody>
                  <a:tcPr anchor="ctr"/>
                </a:tc>
                <a:tc>
                  <a:txBody>
                    <a:bodyPr/>
                    <a:lstStyle/>
                    <a:p>
                      <a:pPr algn="l"/>
                      <a:r>
                        <a:rPr lang="en-US" sz="1000" i="1" dirty="0">
                          <a:solidFill>
                            <a:srgbClr val="42536A"/>
                          </a:solidFill>
                        </a:rPr>
                        <a:t>Number</a:t>
                      </a:r>
                    </a:p>
                  </a:txBody>
                  <a:tcPr anchor="ctr"/>
                </a:tc>
                <a:tc>
                  <a:txBody>
                    <a:bodyPr/>
                    <a:lstStyle/>
                    <a:p>
                      <a:pPr algn="l"/>
                      <a:r>
                        <a:rPr lang="en-US" sz="1000" i="1" dirty="0">
                          <a:solidFill>
                            <a:srgbClr val="42536A"/>
                          </a:solidFill>
                        </a:rPr>
                        <a:t>Model</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MM-YY to MM-YY</a:t>
                      </a:r>
                    </a:p>
                  </a:txBody>
                  <a:tcPr anchor="ctr"/>
                </a:tc>
                <a:tc>
                  <a:txBody>
                    <a:bodyPr/>
                    <a:lstStyle/>
                    <a:p>
                      <a:pPr algn="ctr"/>
                      <a:r>
                        <a:rPr lang="en-US" sz="1000" i="1" dirty="0">
                          <a:solidFill>
                            <a:srgbClr val="42536A"/>
                          </a:solidFill>
                        </a:rPr>
                        <a:t>Y / N</a:t>
                      </a:r>
                    </a:p>
                  </a:txBody>
                  <a:tcPr anchor="ctr"/>
                </a:tc>
                <a:extLst>
                  <a:ext uri="{0D108BD9-81ED-4DB2-BD59-A6C34878D82A}">
                    <a16:rowId xmlns:a16="http://schemas.microsoft.com/office/drawing/2014/main" val="779864779"/>
                  </a:ext>
                </a:extLst>
              </a:tr>
              <a:tr h="370840">
                <a:tc>
                  <a:txBody>
                    <a:bodyPr/>
                    <a:lstStyle/>
                    <a:p>
                      <a:pPr algn="l"/>
                      <a:r>
                        <a:rPr lang="en-US" sz="1000" i="1" dirty="0">
                          <a:solidFill>
                            <a:srgbClr val="42536A"/>
                          </a:solidFill>
                        </a:rPr>
                        <a:t>Customer</a:t>
                      </a:r>
                    </a:p>
                  </a:txBody>
                  <a:tcPr anchor="ctr"/>
                </a:tc>
                <a:tc>
                  <a:txBody>
                    <a:bodyPr/>
                    <a:lstStyle/>
                    <a:p>
                      <a:pPr algn="l"/>
                      <a:r>
                        <a:rPr lang="en-US" sz="1000" i="1" dirty="0">
                          <a:solidFill>
                            <a:srgbClr val="42536A"/>
                          </a:solidFill>
                        </a:rPr>
                        <a:t>Number</a:t>
                      </a:r>
                    </a:p>
                  </a:txBody>
                  <a:tcPr anchor="ctr"/>
                </a:tc>
                <a:tc>
                  <a:txBody>
                    <a:bodyPr/>
                    <a:lstStyle/>
                    <a:p>
                      <a:pPr algn="l"/>
                      <a:r>
                        <a:rPr lang="en-US" sz="1000" i="1" dirty="0">
                          <a:solidFill>
                            <a:srgbClr val="42536A"/>
                          </a:solidFill>
                        </a:rPr>
                        <a:t>Model</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MM-YY to MM-YY</a:t>
                      </a:r>
                    </a:p>
                  </a:txBody>
                  <a:tcPr anchor="ctr"/>
                </a:tc>
                <a:tc>
                  <a:txBody>
                    <a:bodyPr/>
                    <a:lstStyle/>
                    <a:p>
                      <a:pPr algn="ctr"/>
                      <a:r>
                        <a:rPr lang="en-US" sz="1000" i="1" dirty="0">
                          <a:solidFill>
                            <a:srgbClr val="42536A"/>
                          </a:solidFill>
                        </a:rPr>
                        <a:t>Y / N</a:t>
                      </a:r>
                    </a:p>
                  </a:txBody>
                  <a:tcPr anchor="ctr"/>
                </a:tc>
                <a:extLst>
                  <a:ext uri="{0D108BD9-81ED-4DB2-BD59-A6C34878D82A}">
                    <a16:rowId xmlns:a16="http://schemas.microsoft.com/office/drawing/2014/main" val="725860587"/>
                  </a:ext>
                </a:extLst>
              </a:tr>
              <a:tr h="370840">
                <a:tc>
                  <a:txBody>
                    <a:bodyPr/>
                    <a:lstStyle/>
                    <a:p>
                      <a:pPr algn="l"/>
                      <a:r>
                        <a:rPr lang="en-US" sz="1000" i="1" dirty="0">
                          <a:solidFill>
                            <a:srgbClr val="42536A"/>
                          </a:solidFill>
                        </a:rPr>
                        <a:t>Customer</a:t>
                      </a:r>
                    </a:p>
                  </a:txBody>
                  <a:tcPr anchor="ctr"/>
                </a:tc>
                <a:tc>
                  <a:txBody>
                    <a:bodyPr/>
                    <a:lstStyle/>
                    <a:p>
                      <a:pPr algn="l"/>
                      <a:r>
                        <a:rPr lang="en-US" sz="1000" i="1" dirty="0">
                          <a:solidFill>
                            <a:srgbClr val="42536A"/>
                          </a:solidFill>
                        </a:rPr>
                        <a:t>Number</a:t>
                      </a:r>
                    </a:p>
                  </a:txBody>
                  <a:tcPr anchor="ctr"/>
                </a:tc>
                <a:tc>
                  <a:txBody>
                    <a:bodyPr/>
                    <a:lstStyle/>
                    <a:p>
                      <a:pPr algn="l"/>
                      <a:r>
                        <a:rPr lang="en-US" sz="1000" i="1" dirty="0">
                          <a:solidFill>
                            <a:srgbClr val="42536A"/>
                          </a:solidFill>
                        </a:rPr>
                        <a:t>Model</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MM-YY to MM-YY</a:t>
                      </a:r>
                    </a:p>
                  </a:txBody>
                  <a:tcPr anchor="ctr"/>
                </a:tc>
                <a:tc>
                  <a:txBody>
                    <a:bodyPr/>
                    <a:lstStyle/>
                    <a:p>
                      <a:pPr algn="ctr"/>
                      <a:r>
                        <a:rPr lang="en-US" sz="1000" i="1" dirty="0">
                          <a:solidFill>
                            <a:srgbClr val="42536A"/>
                          </a:solidFill>
                        </a:rPr>
                        <a:t>Y / N</a:t>
                      </a:r>
                    </a:p>
                  </a:txBody>
                  <a:tcPr anchor="ctr"/>
                </a:tc>
                <a:extLst>
                  <a:ext uri="{0D108BD9-81ED-4DB2-BD59-A6C34878D82A}">
                    <a16:rowId xmlns:a16="http://schemas.microsoft.com/office/drawing/2014/main" val="395442997"/>
                  </a:ext>
                </a:extLst>
              </a:tr>
              <a:tr h="370840">
                <a:tc>
                  <a:txBody>
                    <a:bodyPr/>
                    <a:lstStyle/>
                    <a:p>
                      <a:pPr algn="l"/>
                      <a:r>
                        <a:rPr lang="en-US" sz="1000" i="1" dirty="0">
                          <a:solidFill>
                            <a:srgbClr val="42536A"/>
                          </a:solidFill>
                        </a:rPr>
                        <a:t>Customer</a:t>
                      </a:r>
                    </a:p>
                  </a:txBody>
                  <a:tcPr anchor="ctr"/>
                </a:tc>
                <a:tc>
                  <a:txBody>
                    <a:bodyPr/>
                    <a:lstStyle/>
                    <a:p>
                      <a:pPr algn="l"/>
                      <a:r>
                        <a:rPr lang="en-US" sz="1000" i="1" dirty="0">
                          <a:solidFill>
                            <a:srgbClr val="42536A"/>
                          </a:solidFill>
                        </a:rPr>
                        <a:t>Number</a:t>
                      </a:r>
                    </a:p>
                  </a:txBody>
                  <a:tcPr anchor="ctr"/>
                </a:tc>
                <a:tc>
                  <a:txBody>
                    <a:bodyPr/>
                    <a:lstStyle/>
                    <a:p>
                      <a:pPr algn="l"/>
                      <a:r>
                        <a:rPr lang="en-US" sz="1000" i="1" dirty="0">
                          <a:solidFill>
                            <a:srgbClr val="42536A"/>
                          </a:solidFill>
                        </a:rPr>
                        <a:t>Model</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MM-YY to MM-YY</a:t>
                      </a:r>
                    </a:p>
                  </a:txBody>
                  <a:tcPr anchor="ctr"/>
                </a:tc>
                <a:tc>
                  <a:txBody>
                    <a:bodyPr/>
                    <a:lstStyle/>
                    <a:p>
                      <a:pPr algn="ctr"/>
                      <a:r>
                        <a:rPr lang="en-US" sz="1000" i="1" dirty="0">
                          <a:solidFill>
                            <a:srgbClr val="42536A"/>
                          </a:solidFill>
                        </a:rPr>
                        <a:t>Y / N</a:t>
                      </a:r>
                    </a:p>
                  </a:txBody>
                  <a:tcPr anchor="ctr"/>
                </a:tc>
                <a:extLst>
                  <a:ext uri="{0D108BD9-81ED-4DB2-BD59-A6C34878D82A}">
                    <a16:rowId xmlns:a16="http://schemas.microsoft.com/office/drawing/2014/main" val="1750013252"/>
                  </a:ext>
                </a:extLst>
              </a:tr>
            </a:tbl>
          </a:graphicData>
        </a:graphic>
      </p:graphicFrame>
      <p:graphicFrame>
        <p:nvGraphicFramePr>
          <p:cNvPr id="7" name="Table 6">
            <a:extLst>
              <a:ext uri="{FF2B5EF4-FFF2-40B4-BE49-F238E27FC236}">
                <a16:creationId xmlns:a16="http://schemas.microsoft.com/office/drawing/2014/main" id="{8EB9C5F4-6BC3-D235-070A-174C83324FA3}"/>
              </a:ext>
            </a:extLst>
          </p:cNvPr>
          <p:cNvGraphicFramePr>
            <a:graphicFrameLocks noGrp="1"/>
          </p:cNvGraphicFramePr>
          <p:nvPr>
            <p:extLst>
              <p:ext uri="{D42A27DB-BD31-4B8C-83A1-F6EECF244321}">
                <p14:modId xmlns:p14="http://schemas.microsoft.com/office/powerpoint/2010/main" val="985610764"/>
              </p:ext>
            </p:extLst>
          </p:nvPr>
        </p:nvGraphicFramePr>
        <p:xfrm>
          <a:off x="876734" y="4005922"/>
          <a:ext cx="10972800" cy="1854200"/>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2550299719"/>
                    </a:ext>
                  </a:extLst>
                </a:gridCol>
                <a:gridCol w="2194560">
                  <a:extLst>
                    <a:ext uri="{9D8B030D-6E8A-4147-A177-3AD203B41FA5}">
                      <a16:colId xmlns:a16="http://schemas.microsoft.com/office/drawing/2014/main" val="2890262996"/>
                    </a:ext>
                  </a:extLst>
                </a:gridCol>
                <a:gridCol w="2194560">
                  <a:extLst>
                    <a:ext uri="{9D8B030D-6E8A-4147-A177-3AD203B41FA5}">
                      <a16:colId xmlns:a16="http://schemas.microsoft.com/office/drawing/2014/main" val="1620399657"/>
                    </a:ext>
                  </a:extLst>
                </a:gridCol>
                <a:gridCol w="2194560">
                  <a:extLst>
                    <a:ext uri="{9D8B030D-6E8A-4147-A177-3AD203B41FA5}">
                      <a16:colId xmlns:a16="http://schemas.microsoft.com/office/drawing/2014/main" val="1521073730"/>
                    </a:ext>
                  </a:extLst>
                </a:gridCol>
                <a:gridCol w="2194560">
                  <a:extLst>
                    <a:ext uri="{9D8B030D-6E8A-4147-A177-3AD203B41FA5}">
                      <a16:colId xmlns:a16="http://schemas.microsoft.com/office/drawing/2014/main" val="755540310"/>
                    </a:ext>
                  </a:extLst>
                </a:gridCol>
              </a:tblGrid>
              <a:tr h="370840">
                <a:tc>
                  <a:txBody>
                    <a:bodyPr/>
                    <a:lstStyle/>
                    <a:p>
                      <a:pPr algn="ctr"/>
                      <a:r>
                        <a:rPr lang="en-US" sz="1000" dirty="0"/>
                        <a:t>Reference Name</a:t>
                      </a:r>
                    </a:p>
                  </a:txBody>
                  <a:tcPr anchor="ctr">
                    <a:solidFill>
                      <a:srgbClr val="002060"/>
                    </a:solidFill>
                  </a:tcPr>
                </a:tc>
                <a:tc>
                  <a:txBody>
                    <a:bodyPr/>
                    <a:lstStyle/>
                    <a:p>
                      <a:pPr algn="ctr"/>
                      <a:r>
                        <a:rPr lang="en-US" sz="1000" dirty="0"/>
                        <a:t>Organization</a:t>
                      </a:r>
                    </a:p>
                  </a:txBody>
                  <a:tcPr anchor="ctr">
                    <a:solidFill>
                      <a:srgbClr val="002060"/>
                    </a:solidFill>
                  </a:tcPr>
                </a:tc>
                <a:tc>
                  <a:txBody>
                    <a:bodyPr/>
                    <a:lstStyle/>
                    <a:p>
                      <a:pPr algn="ctr"/>
                      <a:r>
                        <a:rPr lang="en-US" sz="1000" dirty="0"/>
                        <a:t>Role / Relationship</a:t>
                      </a:r>
                    </a:p>
                  </a:txBody>
                  <a:tcPr anchor="ctr">
                    <a:solidFill>
                      <a:srgbClr val="002060"/>
                    </a:solidFill>
                  </a:tcPr>
                </a:tc>
                <a:tc>
                  <a:txBody>
                    <a:bodyPr/>
                    <a:lstStyle/>
                    <a:p>
                      <a:pPr algn="ctr"/>
                      <a:r>
                        <a:rPr lang="en-US" sz="1000" dirty="0"/>
                        <a:t>Email</a:t>
                      </a:r>
                    </a:p>
                  </a:txBody>
                  <a:tcPr anchor="ctr">
                    <a:solidFill>
                      <a:srgbClr val="002060"/>
                    </a:solidFill>
                  </a:tcPr>
                </a:tc>
                <a:tc>
                  <a:txBody>
                    <a:bodyPr/>
                    <a:lstStyle/>
                    <a:p>
                      <a:pPr algn="ctr"/>
                      <a:r>
                        <a:rPr lang="en-US" sz="1000" dirty="0"/>
                        <a:t>Phone</a:t>
                      </a:r>
                    </a:p>
                  </a:txBody>
                  <a:tcPr anchor="ctr">
                    <a:solidFill>
                      <a:srgbClr val="002060"/>
                    </a:solidFill>
                  </a:tcPr>
                </a:tc>
                <a:extLst>
                  <a:ext uri="{0D108BD9-81ED-4DB2-BD59-A6C34878D82A}">
                    <a16:rowId xmlns:a16="http://schemas.microsoft.com/office/drawing/2014/main" val="745346243"/>
                  </a:ext>
                </a:extLst>
              </a:tr>
              <a:tr h="370840">
                <a:tc>
                  <a:txBody>
                    <a:bodyPr/>
                    <a:lstStyle/>
                    <a:p>
                      <a:pPr algn="ctr"/>
                      <a:r>
                        <a:rPr lang="en-US" sz="1000" i="1" dirty="0">
                          <a:solidFill>
                            <a:srgbClr val="42536A"/>
                          </a:solidFill>
                        </a:rPr>
                        <a:t>Name</a:t>
                      </a:r>
                    </a:p>
                  </a:txBody>
                  <a:tcPr anchor="ctr"/>
                </a:tc>
                <a:tc>
                  <a:txBody>
                    <a:bodyPr/>
                    <a:lstStyle/>
                    <a:p>
                      <a:pPr algn="ctr"/>
                      <a:r>
                        <a:rPr lang="en-US" sz="1000" i="1" dirty="0">
                          <a:solidFill>
                            <a:srgbClr val="42536A"/>
                          </a:solidFill>
                        </a:rPr>
                        <a:t>Organization</a:t>
                      </a:r>
                    </a:p>
                  </a:txBody>
                  <a:tcPr anchor="ctr"/>
                </a:tc>
                <a:tc>
                  <a:txBody>
                    <a:bodyPr/>
                    <a:lstStyle/>
                    <a:p>
                      <a:pPr algn="ctr"/>
                      <a:r>
                        <a:rPr lang="en-US" sz="1000" i="1" dirty="0">
                          <a:solidFill>
                            <a:srgbClr val="42536A"/>
                          </a:solidFill>
                        </a:rPr>
                        <a:t>e.g., COR, program manager</a:t>
                      </a:r>
                    </a:p>
                  </a:txBody>
                  <a:tcPr anchor="ctr"/>
                </a:tc>
                <a:tc>
                  <a:txBody>
                    <a:bodyPr/>
                    <a:lstStyle/>
                    <a:p>
                      <a:pPr algn="ctr"/>
                      <a:r>
                        <a:rPr lang="en-US" sz="1000" i="1" dirty="0">
                          <a:solidFill>
                            <a:srgbClr val="42536A"/>
                          </a:solidFill>
                        </a:rPr>
                        <a:t>Email</a:t>
                      </a:r>
                    </a:p>
                  </a:txBody>
                  <a:tcPr anchor="ctr"/>
                </a:tc>
                <a:tc>
                  <a:txBody>
                    <a:bodyPr/>
                    <a:lstStyle/>
                    <a:p>
                      <a:pPr algn="ctr"/>
                      <a:r>
                        <a:rPr lang="en-US" sz="1000" i="1" dirty="0">
                          <a:solidFill>
                            <a:srgbClr val="42536A"/>
                          </a:solidFill>
                        </a:rPr>
                        <a:t>Phone</a:t>
                      </a:r>
                    </a:p>
                  </a:txBody>
                  <a:tcPr anchor="ctr"/>
                </a:tc>
                <a:extLst>
                  <a:ext uri="{0D108BD9-81ED-4DB2-BD59-A6C34878D82A}">
                    <a16:rowId xmlns:a16="http://schemas.microsoft.com/office/drawing/2014/main" val="4055712050"/>
                  </a:ext>
                </a:extLst>
              </a:tr>
              <a:tr h="370840">
                <a:tc>
                  <a:txBody>
                    <a:bodyPr/>
                    <a:lstStyle/>
                    <a:p>
                      <a:pPr algn="ctr"/>
                      <a:r>
                        <a:rPr lang="en-US" sz="1000" i="1" dirty="0">
                          <a:solidFill>
                            <a:srgbClr val="42536A"/>
                          </a:solidFill>
                        </a:rPr>
                        <a:t>Name</a:t>
                      </a:r>
                    </a:p>
                  </a:txBody>
                  <a:tcPr anchor="ctr"/>
                </a:tc>
                <a:tc>
                  <a:txBody>
                    <a:bodyPr/>
                    <a:lstStyle/>
                    <a:p>
                      <a:pPr algn="ctr"/>
                      <a:r>
                        <a:rPr lang="en-US" sz="1000" i="1" dirty="0">
                          <a:solidFill>
                            <a:srgbClr val="42536A"/>
                          </a:solidFill>
                        </a:rPr>
                        <a:t>Organization</a:t>
                      </a:r>
                    </a:p>
                  </a:txBody>
                  <a:tcPr anchor="ctr"/>
                </a:tc>
                <a:tc>
                  <a:txBody>
                    <a:bodyPr/>
                    <a:lstStyle/>
                    <a:p>
                      <a:pPr algn="ctr"/>
                      <a:r>
                        <a:rPr lang="en-US" sz="1000" i="1" dirty="0">
                          <a:solidFill>
                            <a:srgbClr val="42536A"/>
                          </a:solidFill>
                        </a:rPr>
                        <a:t>e.g., COR, program manager</a:t>
                      </a:r>
                    </a:p>
                  </a:txBody>
                  <a:tcPr anchor="ctr"/>
                </a:tc>
                <a:tc>
                  <a:txBody>
                    <a:bodyPr/>
                    <a:lstStyle/>
                    <a:p>
                      <a:pPr algn="ctr"/>
                      <a:r>
                        <a:rPr lang="en-US" sz="1000" i="1" dirty="0">
                          <a:solidFill>
                            <a:srgbClr val="42536A"/>
                          </a:solidFill>
                        </a:rPr>
                        <a:t>Email</a:t>
                      </a:r>
                    </a:p>
                  </a:txBody>
                  <a:tcPr anchor="ctr"/>
                </a:tc>
                <a:tc>
                  <a:txBody>
                    <a:bodyPr/>
                    <a:lstStyle/>
                    <a:p>
                      <a:pPr algn="ctr"/>
                      <a:r>
                        <a:rPr lang="en-US" sz="1000" i="1" dirty="0">
                          <a:solidFill>
                            <a:srgbClr val="42536A"/>
                          </a:solidFill>
                        </a:rPr>
                        <a:t>Phone</a:t>
                      </a:r>
                    </a:p>
                  </a:txBody>
                  <a:tcPr anchor="ctr"/>
                </a:tc>
                <a:extLst>
                  <a:ext uri="{0D108BD9-81ED-4DB2-BD59-A6C34878D82A}">
                    <a16:rowId xmlns:a16="http://schemas.microsoft.com/office/drawing/2014/main" val="400027766"/>
                  </a:ext>
                </a:extLst>
              </a:tr>
              <a:tr h="370840">
                <a:tc>
                  <a:txBody>
                    <a:bodyPr/>
                    <a:lstStyle/>
                    <a:p>
                      <a:pPr algn="ctr"/>
                      <a:r>
                        <a:rPr lang="en-US" sz="1000" i="1" dirty="0">
                          <a:solidFill>
                            <a:srgbClr val="42536A"/>
                          </a:solidFill>
                        </a:rPr>
                        <a:t>Name</a:t>
                      </a:r>
                    </a:p>
                  </a:txBody>
                  <a:tcPr anchor="ctr"/>
                </a:tc>
                <a:tc>
                  <a:txBody>
                    <a:bodyPr/>
                    <a:lstStyle/>
                    <a:p>
                      <a:pPr algn="ctr"/>
                      <a:r>
                        <a:rPr lang="en-US" sz="1000" i="1" dirty="0">
                          <a:solidFill>
                            <a:srgbClr val="42536A"/>
                          </a:solidFill>
                        </a:rPr>
                        <a:t>Organization</a:t>
                      </a:r>
                    </a:p>
                  </a:txBody>
                  <a:tcPr anchor="ctr"/>
                </a:tc>
                <a:tc>
                  <a:txBody>
                    <a:bodyPr/>
                    <a:lstStyle/>
                    <a:p>
                      <a:pPr algn="ctr"/>
                      <a:r>
                        <a:rPr lang="en-US" sz="1000" i="1" dirty="0">
                          <a:solidFill>
                            <a:srgbClr val="42536A"/>
                          </a:solidFill>
                        </a:rPr>
                        <a:t>e.g., COR, program manager</a:t>
                      </a:r>
                    </a:p>
                  </a:txBody>
                  <a:tcPr anchor="ctr"/>
                </a:tc>
                <a:tc>
                  <a:txBody>
                    <a:bodyPr/>
                    <a:lstStyle/>
                    <a:p>
                      <a:pPr algn="ctr"/>
                      <a:r>
                        <a:rPr lang="en-US" sz="1000" i="1" dirty="0">
                          <a:solidFill>
                            <a:srgbClr val="42536A"/>
                          </a:solidFill>
                        </a:rPr>
                        <a:t>Email</a:t>
                      </a:r>
                    </a:p>
                  </a:txBody>
                  <a:tcPr anchor="ctr"/>
                </a:tc>
                <a:tc>
                  <a:txBody>
                    <a:bodyPr/>
                    <a:lstStyle/>
                    <a:p>
                      <a:pPr algn="ctr"/>
                      <a:r>
                        <a:rPr lang="en-US" sz="1000" i="1" dirty="0">
                          <a:solidFill>
                            <a:srgbClr val="42536A"/>
                          </a:solidFill>
                        </a:rPr>
                        <a:t>Phone</a:t>
                      </a:r>
                    </a:p>
                  </a:txBody>
                  <a:tcPr anchor="ctr"/>
                </a:tc>
                <a:extLst>
                  <a:ext uri="{0D108BD9-81ED-4DB2-BD59-A6C34878D82A}">
                    <a16:rowId xmlns:a16="http://schemas.microsoft.com/office/drawing/2014/main" val="2479938651"/>
                  </a:ext>
                </a:extLst>
              </a:tr>
              <a:tr h="370840">
                <a:tc>
                  <a:txBody>
                    <a:bodyPr/>
                    <a:lstStyle/>
                    <a:p>
                      <a:pPr algn="ctr"/>
                      <a:r>
                        <a:rPr lang="en-US" sz="1000" i="1" dirty="0">
                          <a:solidFill>
                            <a:srgbClr val="42536A"/>
                          </a:solidFill>
                        </a:rPr>
                        <a:t>Name</a:t>
                      </a:r>
                    </a:p>
                  </a:txBody>
                  <a:tcPr anchor="ctr"/>
                </a:tc>
                <a:tc>
                  <a:txBody>
                    <a:bodyPr/>
                    <a:lstStyle/>
                    <a:p>
                      <a:pPr algn="ctr"/>
                      <a:r>
                        <a:rPr lang="en-US" sz="1000" i="1" dirty="0">
                          <a:solidFill>
                            <a:srgbClr val="42536A"/>
                          </a:solidFill>
                        </a:rPr>
                        <a:t>Organization</a:t>
                      </a:r>
                    </a:p>
                  </a:txBody>
                  <a:tcPr anchor="ctr"/>
                </a:tc>
                <a:tc>
                  <a:txBody>
                    <a:bodyPr/>
                    <a:lstStyle/>
                    <a:p>
                      <a:pPr algn="ctr"/>
                      <a:r>
                        <a:rPr lang="en-US" sz="1000" i="1" dirty="0">
                          <a:solidFill>
                            <a:srgbClr val="42536A"/>
                          </a:solidFill>
                        </a:rPr>
                        <a:t>e.g., COR, program manager</a:t>
                      </a:r>
                    </a:p>
                  </a:txBody>
                  <a:tcPr anchor="ctr"/>
                </a:tc>
                <a:tc>
                  <a:txBody>
                    <a:bodyPr/>
                    <a:lstStyle/>
                    <a:p>
                      <a:pPr algn="ctr"/>
                      <a:r>
                        <a:rPr lang="en-US" sz="1000" i="1" dirty="0">
                          <a:solidFill>
                            <a:srgbClr val="42536A"/>
                          </a:solidFill>
                        </a:rPr>
                        <a:t>Email</a:t>
                      </a:r>
                    </a:p>
                  </a:txBody>
                  <a:tcPr anchor="ctr"/>
                </a:tc>
                <a:tc>
                  <a:txBody>
                    <a:bodyPr/>
                    <a:lstStyle/>
                    <a:p>
                      <a:pPr algn="ctr"/>
                      <a:r>
                        <a:rPr lang="en-US" sz="1000" i="1" dirty="0">
                          <a:solidFill>
                            <a:srgbClr val="42536A"/>
                          </a:solidFill>
                        </a:rPr>
                        <a:t>Phone</a:t>
                      </a:r>
                    </a:p>
                  </a:txBody>
                  <a:tcPr anchor="ctr"/>
                </a:tc>
                <a:extLst>
                  <a:ext uri="{0D108BD9-81ED-4DB2-BD59-A6C34878D82A}">
                    <a16:rowId xmlns:a16="http://schemas.microsoft.com/office/drawing/2014/main" val="3429116384"/>
                  </a:ext>
                </a:extLst>
              </a:tr>
            </a:tbl>
          </a:graphicData>
        </a:graphic>
      </p:graphicFrame>
    </p:spTree>
    <p:extLst>
      <p:ext uri="{BB962C8B-B14F-4D97-AF65-F5344CB8AC3E}">
        <p14:creationId xmlns:p14="http://schemas.microsoft.com/office/powerpoint/2010/main" val="11125119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11051-3F41-E0A1-53F5-880A9BD179C2}"/>
              </a:ext>
            </a:extLst>
          </p:cNvPr>
          <p:cNvSpPr>
            <a:spLocks noGrp="1"/>
          </p:cNvSpPr>
          <p:nvPr>
            <p:ph type="title"/>
          </p:nvPr>
        </p:nvSpPr>
        <p:spPr/>
        <p:txBody>
          <a:bodyPr/>
          <a:lstStyle/>
          <a:p>
            <a:r>
              <a:rPr lang="en-US" dirty="0"/>
              <a:t>Operational Use in Contested Environments</a:t>
            </a:r>
          </a:p>
        </p:txBody>
      </p:sp>
      <p:sp>
        <p:nvSpPr>
          <p:cNvPr id="4" name="Slide Number Placeholder 3">
            <a:extLst>
              <a:ext uri="{FF2B5EF4-FFF2-40B4-BE49-F238E27FC236}">
                <a16:creationId xmlns:a16="http://schemas.microsoft.com/office/drawing/2014/main" id="{AE35EC6A-645D-F72B-18DE-D6D22F7102FF}"/>
              </a:ext>
            </a:extLst>
          </p:cNvPr>
          <p:cNvSpPr>
            <a:spLocks noGrp="1"/>
          </p:cNvSpPr>
          <p:nvPr>
            <p:ph type="sldNum" sz="quarter" idx="12"/>
          </p:nvPr>
        </p:nvSpPr>
        <p:spPr/>
        <p:txBody>
          <a:bodyPr/>
          <a:lstStyle/>
          <a:p>
            <a:fld id="{428DC087-E06D-45B5-A109-888585087B22}" type="slidenum">
              <a:rPr lang="en-US" smtClean="0"/>
              <a:t>17</a:t>
            </a:fld>
            <a:endParaRPr lang="en-US"/>
          </a:p>
        </p:txBody>
      </p:sp>
      <p:sp>
        <p:nvSpPr>
          <p:cNvPr id="6" name="Text 2">
            <a:extLst>
              <a:ext uri="{FF2B5EF4-FFF2-40B4-BE49-F238E27FC236}">
                <a16:creationId xmlns:a16="http://schemas.microsoft.com/office/drawing/2014/main" id="{A00F1130-5A62-F528-C272-A782AE343720}"/>
              </a:ext>
            </a:extLst>
          </p:cNvPr>
          <p:cNvSpPr txBox="1"/>
          <p:nvPr/>
        </p:nvSpPr>
        <p:spPr>
          <a:xfrm>
            <a:off x="876734" y="3668225"/>
            <a:ext cx="11274552" cy="256032"/>
          </a:xfrm>
          <a:prstGeom prst="rect">
            <a:avLst/>
          </a:prstGeom>
          <a:noFill/>
          <a:ln/>
        </p:spPr>
        <p:txBody>
          <a:bodyPr wrap="square" lIns="0" tIns="0" rIns="0" bIns="0" rtlCol="0" anchor="ctr"/>
          <a:lstStyle/>
          <a:p>
            <a:pPr marL="0" indent="0">
              <a:buNone/>
            </a:pPr>
            <a:r>
              <a:rPr lang="en-US" sz="1000" b="1" dirty="0">
                <a:solidFill>
                  <a:srgbClr val="1F2937"/>
                </a:solidFill>
                <a:latin typeface="Calibri" pitchFamily="34" charset="0"/>
                <a:ea typeface="Calibri" pitchFamily="34" charset="-122"/>
                <a:cs typeface="Calibri" pitchFamily="34" charset="-120"/>
              </a:rPr>
              <a:t>Operator feedback received and changes made in response:</a:t>
            </a:r>
            <a:endParaRPr lang="en-US" sz="1000" dirty="0"/>
          </a:p>
        </p:txBody>
      </p:sp>
      <p:graphicFrame>
        <p:nvGraphicFramePr>
          <p:cNvPr id="3" name="Table 2">
            <a:extLst>
              <a:ext uri="{FF2B5EF4-FFF2-40B4-BE49-F238E27FC236}">
                <a16:creationId xmlns:a16="http://schemas.microsoft.com/office/drawing/2014/main" id="{71BE213B-27CB-D355-C69E-DCC1B81D51A2}"/>
              </a:ext>
            </a:extLst>
          </p:cNvPr>
          <p:cNvGraphicFramePr>
            <a:graphicFrameLocks noGrp="1"/>
          </p:cNvGraphicFramePr>
          <p:nvPr>
            <p:extLst>
              <p:ext uri="{D42A27DB-BD31-4B8C-83A1-F6EECF244321}">
                <p14:modId xmlns:p14="http://schemas.microsoft.com/office/powerpoint/2010/main" val="3313691932"/>
              </p:ext>
            </p:extLst>
          </p:nvPr>
        </p:nvGraphicFramePr>
        <p:xfrm>
          <a:off x="876734" y="1702922"/>
          <a:ext cx="10972800" cy="1854200"/>
        </p:xfrm>
        <a:graphic>
          <a:graphicData uri="http://schemas.openxmlformats.org/drawingml/2006/table">
            <a:tbl>
              <a:tblPr firstRow="1" bandRow="1">
                <a:tableStyleId>{5C22544A-7EE6-4342-B048-85BDC9FD1C3A}</a:tableStyleId>
              </a:tblPr>
              <a:tblGrid>
                <a:gridCol w="2194560">
                  <a:extLst>
                    <a:ext uri="{9D8B030D-6E8A-4147-A177-3AD203B41FA5}">
                      <a16:colId xmlns:a16="http://schemas.microsoft.com/office/drawing/2014/main" val="701645653"/>
                    </a:ext>
                  </a:extLst>
                </a:gridCol>
                <a:gridCol w="2194560">
                  <a:extLst>
                    <a:ext uri="{9D8B030D-6E8A-4147-A177-3AD203B41FA5}">
                      <a16:colId xmlns:a16="http://schemas.microsoft.com/office/drawing/2014/main" val="2818079834"/>
                    </a:ext>
                  </a:extLst>
                </a:gridCol>
                <a:gridCol w="2194560">
                  <a:extLst>
                    <a:ext uri="{9D8B030D-6E8A-4147-A177-3AD203B41FA5}">
                      <a16:colId xmlns:a16="http://schemas.microsoft.com/office/drawing/2014/main" val="1205105155"/>
                    </a:ext>
                  </a:extLst>
                </a:gridCol>
                <a:gridCol w="2194560">
                  <a:extLst>
                    <a:ext uri="{9D8B030D-6E8A-4147-A177-3AD203B41FA5}">
                      <a16:colId xmlns:a16="http://schemas.microsoft.com/office/drawing/2014/main" val="2766582818"/>
                    </a:ext>
                  </a:extLst>
                </a:gridCol>
                <a:gridCol w="2194560">
                  <a:extLst>
                    <a:ext uri="{9D8B030D-6E8A-4147-A177-3AD203B41FA5}">
                      <a16:colId xmlns:a16="http://schemas.microsoft.com/office/drawing/2014/main" val="1264336179"/>
                    </a:ext>
                  </a:extLst>
                </a:gridCol>
              </a:tblGrid>
              <a:tr h="370840">
                <a:tc>
                  <a:txBody>
                    <a:bodyPr/>
                    <a:lstStyle/>
                    <a:p>
                      <a:r>
                        <a:rPr lang="en-US" sz="1000" dirty="0"/>
                        <a:t>Where / when</a:t>
                      </a:r>
                    </a:p>
                  </a:txBody>
                  <a:tcPr anchor="ctr">
                    <a:solidFill>
                      <a:srgbClr val="002060"/>
                    </a:solidFill>
                  </a:tcPr>
                </a:tc>
                <a:tc>
                  <a:txBody>
                    <a:bodyPr/>
                    <a:lstStyle/>
                    <a:p>
                      <a:r>
                        <a:rPr lang="en-US" sz="1000" dirty="0"/>
                        <a:t>End user</a:t>
                      </a:r>
                    </a:p>
                  </a:txBody>
                  <a:tcPr anchor="ctr">
                    <a:solidFill>
                      <a:srgbClr val="002060"/>
                    </a:solidFill>
                  </a:tcPr>
                </a:tc>
                <a:tc>
                  <a:txBody>
                    <a:bodyPr/>
                    <a:lstStyle/>
                    <a:p>
                      <a:r>
                        <a:rPr lang="en-US" sz="1000" dirty="0"/>
                        <a:t>System / version</a:t>
                      </a:r>
                    </a:p>
                  </a:txBody>
                  <a:tcPr anchor="ctr">
                    <a:solidFill>
                      <a:srgbClr val="002060"/>
                    </a:solidFill>
                  </a:tcPr>
                </a:tc>
                <a:tc>
                  <a:txBody>
                    <a:bodyPr/>
                    <a:lstStyle/>
                    <a:p>
                      <a:r>
                        <a:rPr lang="en-US" sz="1000" dirty="0"/>
                        <a:t>EW / GNSS conditions faced</a:t>
                      </a:r>
                    </a:p>
                  </a:txBody>
                  <a:tcPr anchor="ctr">
                    <a:solidFill>
                      <a:srgbClr val="002060"/>
                    </a:solidFill>
                  </a:tcPr>
                </a:tc>
                <a:tc>
                  <a:txBody>
                    <a:bodyPr/>
                    <a:lstStyle/>
                    <a:p>
                      <a:r>
                        <a:rPr lang="en-US" sz="1000" dirty="0"/>
                        <a:t>Evidence</a:t>
                      </a:r>
                    </a:p>
                  </a:txBody>
                  <a:tcPr anchor="ctr">
                    <a:solidFill>
                      <a:srgbClr val="002060"/>
                    </a:solidFill>
                  </a:tcPr>
                </a:tc>
                <a:extLst>
                  <a:ext uri="{0D108BD9-81ED-4DB2-BD59-A6C34878D82A}">
                    <a16:rowId xmlns:a16="http://schemas.microsoft.com/office/drawing/2014/main" val="3153784978"/>
                  </a:ext>
                </a:extLst>
              </a:tr>
              <a:tr h="370840">
                <a:tc>
                  <a:txBody>
                    <a:bodyPr/>
                    <a:lstStyle/>
                    <a:p>
                      <a:r>
                        <a:rPr lang="en-US" sz="1000" i="1" dirty="0">
                          <a:solidFill>
                            <a:srgbClr val="42536A"/>
                          </a:solidFill>
                        </a:rPr>
                        <a:t>Location, MM-YY</a:t>
                      </a:r>
                    </a:p>
                  </a:txBody>
                  <a:tcPr/>
                </a:tc>
                <a:tc>
                  <a:txBody>
                    <a:bodyPr/>
                    <a:lstStyle/>
                    <a:p>
                      <a:r>
                        <a:rPr lang="en-US" sz="1000" i="1" dirty="0">
                          <a:solidFill>
                            <a:srgbClr val="42536A"/>
                          </a:solidFill>
                        </a:rPr>
                        <a:t>Unit or organization</a:t>
                      </a:r>
                    </a:p>
                  </a:txBody>
                  <a:tcPr/>
                </a:tc>
                <a:tc>
                  <a:txBody>
                    <a:bodyPr/>
                    <a:lstStyle/>
                    <a:p>
                      <a:r>
                        <a:rPr lang="en-US" sz="1000" i="1" dirty="0">
                          <a:solidFill>
                            <a:srgbClr val="42536A"/>
                          </a:solidFill>
                        </a:rPr>
                        <a:t>Model</a:t>
                      </a:r>
                    </a:p>
                  </a:txBody>
                  <a:tcPr/>
                </a:tc>
                <a:tc>
                  <a:txBody>
                    <a:bodyPr/>
                    <a:lstStyle/>
                    <a:p>
                      <a:r>
                        <a:rPr lang="en-US" sz="1000" i="1" dirty="0">
                          <a:solidFill>
                            <a:srgbClr val="42536A"/>
                          </a:solidFill>
                        </a:rPr>
                        <a:t>Explanation</a:t>
                      </a:r>
                    </a:p>
                  </a:txBody>
                  <a:tcPr/>
                </a:tc>
                <a:tc>
                  <a:txBody>
                    <a:bodyPr/>
                    <a:lstStyle/>
                    <a:p>
                      <a:r>
                        <a:rPr lang="en-US" sz="1000" i="1" dirty="0">
                          <a:solidFill>
                            <a:srgbClr val="42536A"/>
                          </a:solidFill>
                        </a:rPr>
                        <a:t>Explanation</a:t>
                      </a:r>
                    </a:p>
                  </a:txBody>
                  <a:tcPr/>
                </a:tc>
                <a:extLst>
                  <a:ext uri="{0D108BD9-81ED-4DB2-BD59-A6C34878D82A}">
                    <a16:rowId xmlns:a16="http://schemas.microsoft.com/office/drawing/2014/main" val="2230000809"/>
                  </a:ext>
                </a:extLst>
              </a:tr>
              <a:tr h="370840">
                <a:tc>
                  <a:txBody>
                    <a:bodyPr/>
                    <a:lstStyle/>
                    <a:p>
                      <a:r>
                        <a:rPr lang="en-US" sz="1000" i="1" dirty="0">
                          <a:solidFill>
                            <a:srgbClr val="42536A"/>
                          </a:solidFill>
                        </a:rPr>
                        <a:t>Location, MM-YY</a:t>
                      </a:r>
                    </a:p>
                  </a:txBody>
                  <a:tcPr/>
                </a:tc>
                <a:tc>
                  <a:txBody>
                    <a:bodyPr/>
                    <a:lstStyle/>
                    <a:p>
                      <a:r>
                        <a:rPr lang="en-US" sz="1000" i="1" dirty="0">
                          <a:solidFill>
                            <a:srgbClr val="42536A"/>
                          </a:solidFill>
                        </a:rPr>
                        <a:t>Unit or organization</a:t>
                      </a:r>
                    </a:p>
                  </a:txBody>
                  <a:tcPr/>
                </a:tc>
                <a:tc>
                  <a:txBody>
                    <a:bodyPr/>
                    <a:lstStyle/>
                    <a:p>
                      <a:r>
                        <a:rPr lang="en-US" sz="1000" i="1" dirty="0">
                          <a:solidFill>
                            <a:srgbClr val="42536A"/>
                          </a:solidFill>
                        </a:rPr>
                        <a:t>Model</a:t>
                      </a:r>
                    </a:p>
                  </a:txBody>
                  <a:tcPr/>
                </a:tc>
                <a:tc>
                  <a:txBody>
                    <a:bodyPr/>
                    <a:lstStyle/>
                    <a:p>
                      <a:r>
                        <a:rPr lang="en-US" sz="1000" i="1" dirty="0">
                          <a:solidFill>
                            <a:srgbClr val="42536A"/>
                          </a:solidFill>
                        </a:rPr>
                        <a:t>Explanation</a:t>
                      </a:r>
                    </a:p>
                  </a:txBody>
                  <a:tcPr/>
                </a:tc>
                <a:tc>
                  <a:txBody>
                    <a:bodyPr/>
                    <a:lstStyle/>
                    <a:p>
                      <a:r>
                        <a:rPr lang="en-US" sz="1000" i="1" dirty="0">
                          <a:solidFill>
                            <a:srgbClr val="42536A"/>
                          </a:solidFill>
                        </a:rPr>
                        <a:t>Explanation</a:t>
                      </a:r>
                    </a:p>
                  </a:txBody>
                  <a:tcPr/>
                </a:tc>
                <a:extLst>
                  <a:ext uri="{0D108BD9-81ED-4DB2-BD59-A6C34878D82A}">
                    <a16:rowId xmlns:a16="http://schemas.microsoft.com/office/drawing/2014/main" val="2859268522"/>
                  </a:ext>
                </a:extLst>
              </a:tr>
              <a:tr h="370840">
                <a:tc>
                  <a:txBody>
                    <a:bodyPr/>
                    <a:lstStyle/>
                    <a:p>
                      <a:r>
                        <a:rPr lang="en-US" sz="1000" i="1" dirty="0">
                          <a:solidFill>
                            <a:srgbClr val="42536A"/>
                          </a:solidFill>
                        </a:rPr>
                        <a:t>Location, MM-YY</a:t>
                      </a:r>
                    </a:p>
                  </a:txBody>
                  <a:tcPr/>
                </a:tc>
                <a:tc>
                  <a:txBody>
                    <a:bodyPr/>
                    <a:lstStyle/>
                    <a:p>
                      <a:r>
                        <a:rPr lang="en-US" sz="1000" i="1" dirty="0">
                          <a:solidFill>
                            <a:srgbClr val="42536A"/>
                          </a:solidFill>
                        </a:rPr>
                        <a:t>Unit or organization</a:t>
                      </a:r>
                    </a:p>
                  </a:txBody>
                  <a:tcPr/>
                </a:tc>
                <a:tc>
                  <a:txBody>
                    <a:bodyPr/>
                    <a:lstStyle/>
                    <a:p>
                      <a:r>
                        <a:rPr lang="en-US" sz="1000" i="1" dirty="0">
                          <a:solidFill>
                            <a:srgbClr val="42536A"/>
                          </a:solidFill>
                        </a:rPr>
                        <a:t>Model</a:t>
                      </a:r>
                    </a:p>
                  </a:txBody>
                  <a:tcPr/>
                </a:tc>
                <a:tc>
                  <a:txBody>
                    <a:bodyPr/>
                    <a:lstStyle/>
                    <a:p>
                      <a:r>
                        <a:rPr lang="en-US" sz="1000" i="1" dirty="0">
                          <a:solidFill>
                            <a:srgbClr val="42536A"/>
                          </a:solidFill>
                        </a:rPr>
                        <a:t>Explanation</a:t>
                      </a:r>
                    </a:p>
                  </a:txBody>
                  <a:tcPr/>
                </a:tc>
                <a:tc>
                  <a:txBody>
                    <a:bodyPr/>
                    <a:lstStyle/>
                    <a:p>
                      <a:r>
                        <a:rPr lang="en-US" sz="1000" i="1" dirty="0">
                          <a:solidFill>
                            <a:srgbClr val="42536A"/>
                          </a:solidFill>
                        </a:rPr>
                        <a:t>Explanation</a:t>
                      </a:r>
                    </a:p>
                  </a:txBody>
                  <a:tcPr/>
                </a:tc>
                <a:extLst>
                  <a:ext uri="{0D108BD9-81ED-4DB2-BD59-A6C34878D82A}">
                    <a16:rowId xmlns:a16="http://schemas.microsoft.com/office/drawing/2014/main" val="1321069505"/>
                  </a:ext>
                </a:extLst>
              </a:tr>
              <a:tr h="370840">
                <a:tc>
                  <a:txBody>
                    <a:bodyPr/>
                    <a:lstStyle/>
                    <a:p>
                      <a:r>
                        <a:rPr lang="en-US" sz="1000" i="1" dirty="0">
                          <a:solidFill>
                            <a:srgbClr val="42536A"/>
                          </a:solidFill>
                        </a:rPr>
                        <a:t>Location, MM-YY</a:t>
                      </a:r>
                    </a:p>
                  </a:txBody>
                  <a:tcPr/>
                </a:tc>
                <a:tc>
                  <a:txBody>
                    <a:bodyPr/>
                    <a:lstStyle/>
                    <a:p>
                      <a:r>
                        <a:rPr lang="en-US" sz="1000" i="1" dirty="0">
                          <a:solidFill>
                            <a:srgbClr val="42536A"/>
                          </a:solidFill>
                        </a:rPr>
                        <a:t>Unit or organization</a:t>
                      </a:r>
                    </a:p>
                  </a:txBody>
                  <a:tcPr/>
                </a:tc>
                <a:tc>
                  <a:txBody>
                    <a:bodyPr/>
                    <a:lstStyle/>
                    <a:p>
                      <a:r>
                        <a:rPr lang="en-US" sz="1000" i="1" dirty="0">
                          <a:solidFill>
                            <a:srgbClr val="42536A"/>
                          </a:solidFill>
                        </a:rPr>
                        <a:t>Model</a:t>
                      </a:r>
                    </a:p>
                  </a:txBody>
                  <a:tcPr/>
                </a:tc>
                <a:tc>
                  <a:txBody>
                    <a:bodyPr/>
                    <a:lstStyle/>
                    <a:p>
                      <a:r>
                        <a:rPr lang="en-US" sz="1000" i="1" dirty="0">
                          <a:solidFill>
                            <a:srgbClr val="42536A"/>
                          </a:solidFill>
                        </a:rPr>
                        <a:t>Explanation</a:t>
                      </a:r>
                    </a:p>
                  </a:txBody>
                  <a:tcPr/>
                </a:tc>
                <a:tc>
                  <a:txBody>
                    <a:bodyPr/>
                    <a:lstStyle/>
                    <a:p>
                      <a:r>
                        <a:rPr lang="en-US" sz="1000" i="1" dirty="0">
                          <a:solidFill>
                            <a:srgbClr val="42536A"/>
                          </a:solidFill>
                        </a:rPr>
                        <a:t>Explanation</a:t>
                      </a:r>
                    </a:p>
                  </a:txBody>
                  <a:tcPr/>
                </a:tc>
                <a:extLst>
                  <a:ext uri="{0D108BD9-81ED-4DB2-BD59-A6C34878D82A}">
                    <a16:rowId xmlns:a16="http://schemas.microsoft.com/office/drawing/2014/main" val="1281904678"/>
                  </a:ext>
                </a:extLst>
              </a:tr>
            </a:tbl>
          </a:graphicData>
        </a:graphic>
      </p:graphicFrame>
      <p:sp>
        <p:nvSpPr>
          <p:cNvPr id="8" name="Rectangle 7">
            <a:extLst>
              <a:ext uri="{FF2B5EF4-FFF2-40B4-BE49-F238E27FC236}">
                <a16:creationId xmlns:a16="http://schemas.microsoft.com/office/drawing/2014/main" id="{742BC50D-B32C-130B-3887-D9CBADF70635}"/>
              </a:ext>
            </a:extLst>
          </p:cNvPr>
          <p:cNvSpPr/>
          <p:nvPr/>
        </p:nvSpPr>
        <p:spPr>
          <a:xfrm>
            <a:off x="876734" y="4038600"/>
            <a:ext cx="10972800" cy="2295525"/>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50" i="1" dirty="0">
                <a:solidFill>
                  <a:srgbClr val="42536A"/>
                </a:solidFill>
              </a:rPr>
              <a:t>Summarize</a:t>
            </a:r>
            <a:endParaRPr lang="en-US" sz="1050" dirty="0"/>
          </a:p>
        </p:txBody>
      </p:sp>
    </p:spTree>
    <p:extLst>
      <p:ext uri="{BB962C8B-B14F-4D97-AF65-F5344CB8AC3E}">
        <p14:creationId xmlns:p14="http://schemas.microsoft.com/office/powerpoint/2010/main" val="23721066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0E644-A5AD-C5FC-D3E5-05F54701AB0D}"/>
              </a:ext>
            </a:extLst>
          </p:cNvPr>
          <p:cNvSpPr>
            <a:spLocks noGrp="1"/>
          </p:cNvSpPr>
          <p:nvPr>
            <p:ph type="title"/>
          </p:nvPr>
        </p:nvSpPr>
        <p:spPr/>
        <p:txBody>
          <a:bodyPr/>
          <a:lstStyle/>
          <a:p>
            <a:r>
              <a:rPr lang="en-US" dirty="0"/>
              <a:t>Production History</a:t>
            </a:r>
          </a:p>
        </p:txBody>
      </p:sp>
      <p:sp>
        <p:nvSpPr>
          <p:cNvPr id="4" name="Slide Number Placeholder 3">
            <a:extLst>
              <a:ext uri="{FF2B5EF4-FFF2-40B4-BE49-F238E27FC236}">
                <a16:creationId xmlns:a16="http://schemas.microsoft.com/office/drawing/2014/main" id="{F04F4D00-6DC7-37AB-D1DE-70D57F4B8702}"/>
              </a:ext>
            </a:extLst>
          </p:cNvPr>
          <p:cNvSpPr>
            <a:spLocks noGrp="1"/>
          </p:cNvSpPr>
          <p:nvPr>
            <p:ph type="sldNum" sz="quarter" idx="12"/>
          </p:nvPr>
        </p:nvSpPr>
        <p:spPr/>
        <p:txBody>
          <a:bodyPr/>
          <a:lstStyle/>
          <a:p>
            <a:fld id="{428DC087-E06D-45B5-A109-888585087B22}" type="slidenum">
              <a:rPr lang="en-US" smtClean="0"/>
              <a:t>18</a:t>
            </a:fld>
            <a:endParaRPr lang="en-US"/>
          </a:p>
        </p:txBody>
      </p:sp>
      <p:graphicFrame>
        <p:nvGraphicFramePr>
          <p:cNvPr id="3" name="Table 2">
            <a:extLst>
              <a:ext uri="{FF2B5EF4-FFF2-40B4-BE49-F238E27FC236}">
                <a16:creationId xmlns:a16="http://schemas.microsoft.com/office/drawing/2014/main" id="{7277847B-CF4A-1EE4-B45A-EAEDDF241E14}"/>
              </a:ext>
            </a:extLst>
          </p:cNvPr>
          <p:cNvGraphicFramePr>
            <a:graphicFrameLocks noGrp="1"/>
          </p:cNvGraphicFramePr>
          <p:nvPr>
            <p:extLst>
              <p:ext uri="{D42A27DB-BD31-4B8C-83A1-F6EECF244321}">
                <p14:modId xmlns:p14="http://schemas.microsoft.com/office/powerpoint/2010/main" val="1558946198"/>
              </p:ext>
            </p:extLst>
          </p:nvPr>
        </p:nvGraphicFramePr>
        <p:xfrm>
          <a:off x="892879" y="1653112"/>
          <a:ext cx="10972805" cy="1534160"/>
        </p:xfrm>
        <a:graphic>
          <a:graphicData uri="http://schemas.openxmlformats.org/drawingml/2006/table">
            <a:tbl>
              <a:tblPr firstRow="1" bandRow="1">
                <a:tableStyleId>{5C22544A-7EE6-4342-B048-85BDC9FD1C3A}</a:tableStyleId>
              </a:tblPr>
              <a:tblGrid>
                <a:gridCol w="969943">
                  <a:extLst>
                    <a:ext uri="{9D8B030D-6E8A-4147-A177-3AD203B41FA5}">
                      <a16:colId xmlns:a16="http://schemas.microsoft.com/office/drawing/2014/main" val="3713936305"/>
                    </a:ext>
                  </a:extLst>
                </a:gridCol>
                <a:gridCol w="718180">
                  <a:extLst>
                    <a:ext uri="{9D8B030D-6E8A-4147-A177-3AD203B41FA5}">
                      <a16:colId xmlns:a16="http://schemas.microsoft.com/office/drawing/2014/main" val="2600713180"/>
                    </a:ext>
                  </a:extLst>
                </a:gridCol>
                <a:gridCol w="844062">
                  <a:extLst>
                    <a:ext uri="{9D8B030D-6E8A-4147-A177-3AD203B41FA5}">
                      <a16:colId xmlns:a16="http://schemas.microsoft.com/office/drawing/2014/main" val="2333578429"/>
                    </a:ext>
                  </a:extLst>
                </a:gridCol>
                <a:gridCol w="844062">
                  <a:extLst>
                    <a:ext uri="{9D8B030D-6E8A-4147-A177-3AD203B41FA5}">
                      <a16:colId xmlns:a16="http://schemas.microsoft.com/office/drawing/2014/main" val="2315193424"/>
                    </a:ext>
                  </a:extLst>
                </a:gridCol>
                <a:gridCol w="844062">
                  <a:extLst>
                    <a:ext uri="{9D8B030D-6E8A-4147-A177-3AD203B41FA5}">
                      <a16:colId xmlns:a16="http://schemas.microsoft.com/office/drawing/2014/main" val="1905855729"/>
                    </a:ext>
                  </a:extLst>
                </a:gridCol>
                <a:gridCol w="844062">
                  <a:extLst>
                    <a:ext uri="{9D8B030D-6E8A-4147-A177-3AD203B41FA5}">
                      <a16:colId xmlns:a16="http://schemas.microsoft.com/office/drawing/2014/main" val="4144719546"/>
                    </a:ext>
                  </a:extLst>
                </a:gridCol>
                <a:gridCol w="844062">
                  <a:extLst>
                    <a:ext uri="{9D8B030D-6E8A-4147-A177-3AD203B41FA5}">
                      <a16:colId xmlns:a16="http://schemas.microsoft.com/office/drawing/2014/main" val="666697658"/>
                    </a:ext>
                  </a:extLst>
                </a:gridCol>
                <a:gridCol w="844062">
                  <a:extLst>
                    <a:ext uri="{9D8B030D-6E8A-4147-A177-3AD203B41FA5}">
                      <a16:colId xmlns:a16="http://schemas.microsoft.com/office/drawing/2014/main" val="3493931898"/>
                    </a:ext>
                  </a:extLst>
                </a:gridCol>
                <a:gridCol w="844062">
                  <a:extLst>
                    <a:ext uri="{9D8B030D-6E8A-4147-A177-3AD203B41FA5}">
                      <a16:colId xmlns:a16="http://schemas.microsoft.com/office/drawing/2014/main" val="3939768101"/>
                    </a:ext>
                  </a:extLst>
                </a:gridCol>
                <a:gridCol w="844062">
                  <a:extLst>
                    <a:ext uri="{9D8B030D-6E8A-4147-A177-3AD203B41FA5}">
                      <a16:colId xmlns:a16="http://schemas.microsoft.com/office/drawing/2014/main" val="838118526"/>
                    </a:ext>
                  </a:extLst>
                </a:gridCol>
                <a:gridCol w="844062">
                  <a:extLst>
                    <a:ext uri="{9D8B030D-6E8A-4147-A177-3AD203B41FA5}">
                      <a16:colId xmlns:a16="http://schemas.microsoft.com/office/drawing/2014/main" val="436195144"/>
                    </a:ext>
                  </a:extLst>
                </a:gridCol>
                <a:gridCol w="844062">
                  <a:extLst>
                    <a:ext uri="{9D8B030D-6E8A-4147-A177-3AD203B41FA5}">
                      <a16:colId xmlns:a16="http://schemas.microsoft.com/office/drawing/2014/main" val="2082297407"/>
                    </a:ext>
                  </a:extLst>
                </a:gridCol>
                <a:gridCol w="844062">
                  <a:extLst>
                    <a:ext uri="{9D8B030D-6E8A-4147-A177-3AD203B41FA5}">
                      <a16:colId xmlns:a16="http://schemas.microsoft.com/office/drawing/2014/main" val="2845960464"/>
                    </a:ext>
                  </a:extLst>
                </a:gridCol>
              </a:tblGrid>
              <a:tr h="370840">
                <a:tc>
                  <a:txBody>
                    <a:bodyPr/>
                    <a:lstStyle/>
                    <a:p>
                      <a:r>
                        <a:rPr lang="en-US" sz="1000" dirty="0"/>
                        <a:t>Month</a:t>
                      </a:r>
                    </a:p>
                  </a:txBody>
                  <a:tcPr anchor="ctr">
                    <a:solidFill>
                      <a:srgbClr val="002060"/>
                    </a:solidFill>
                  </a:tcPr>
                </a:tc>
                <a:tc>
                  <a:txBody>
                    <a:bodyPr/>
                    <a:lstStyle/>
                    <a:p>
                      <a:pPr algn="ctr"/>
                      <a:r>
                        <a:rPr lang="en-US" sz="1000" dirty="0"/>
                        <a:t>M1</a:t>
                      </a:r>
                    </a:p>
                  </a:txBody>
                  <a:tcPr anchor="ctr">
                    <a:solidFill>
                      <a:srgbClr val="002060"/>
                    </a:solidFill>
                  </a:tcPr>
                </a:tc>
                <a:tc>
                  <a:txBody>
                    <a:bodyPr/>
                    <a:lstStyle/>
                    <a:p>
                      <a:pPr algn="ctr"/>
                      <a:r>
                        <a:rPr lang="en-US" sz="1000" dirty="0"/>
                        <a:t>M2</a:t>
                      </a:r>
                    </a:p>
                  </a:txBody>
                  <a:tcPr anchor="ctr">
                    <a:solidFill>
                      <a:srgbClr val="002060"/>
                    </a:solidFill>
                  </a:tcPr>
                </a:tc>
                <a:tc>
                  <a:txBody>
                    <a:bodyPr/>
                    <a:lstStyle/>
                    <a:p>
                      <a:pPr algn="ctr"/>
                      <a:r>
                        <a:rPr lang="en-US" sz="1000" dirty="0"/>
                        <a:t>M3</a:t>
                      </a:r>
                    </a:p>
                  </a:txBody>
                  <a:tcPr anchor="ctr">
                    <a:solidFill>
                      <a:srgbClr val="002060"/>
                    </a:solidFill>
                  </a:tcPr>
                </a:tc>
                <a:tc>
                  <a:txBody>
                    <a:bodyPr/>
                    <a:lstStyle/>
                    <a:p>
                      <a:pPr algn="ctr"/>
                      <a:r>
                        <a:rPr lang="en-US" sz="1000" dirty="0"/>
                        <a:t>M4</a:t>
                      </a:r>
                    </a:p>
                  </a:txBody>
                  <a:tcPr anchor="ctr">
                    <a:solidFill>
                      <a:srgbClr val="002060"/>
                    </a:solidFill>
                  </a:tcPr>
                </a:tc>
                <a:tc>
                  <a:txBody>
                    <a:bodyPr/>
                    <a:lstStyle/>
                    <a:p>
                      <a:pPr algn="ctr"/>
                      <a:r>
                        <a:rPr lang="en-US" sz="1000" dirty="0"/>
                        <a:t>M5</a:t>
                      </a:r>
                    </a:p>
                  </a:txBody>
                  <a:tcPr anchor="ctr">
                    <a:solidFill>
                      <a:srgbClr val="002060"/>
                    </a:solidFill>
                  </a:tcPr>
                </a:tc>
                <a:tc>
                  <a:txBody>
                    <a:bodyPr/>
                    <a:lstStyle/>
                    <a:p>
                      <a:pPr algn="ctr"/>
                      <a:r>
                        <a:rPr lang="en-US" sz="1000" dirty="0"/>
                        <a:t>M6</a:t>
                      </a:r>
                    </a:p>
                  </a:txBody>
                  <a:tcPr anchor="ctr">
                    <a:solidFill>
                      <a:srgbClr val="002060"/>
                    </a:solidFill>
                  </a:tcPr>
                </a:tc>
                <a:tc>
                  <a:txBody>
                    <a:bodyPr/>
                    <a:lstStyle/>
                    <a:p>
                      <a:pPr algn="ctr"/>
                      <a:r>
                        <a:rPr lang="en-US" sz="1000" dirty="0"/>
                        <a:t>M7</a:t>
                      </a:r>
                    </a:p>
                  </a:txBody>
                  <a:tcPr anchor="ctr">
                    <a:solidFill>
                      <a:srgbClr val="002060"/>
                    </a:solidFill>
                  </a:tcPr>
                </a:tc>
                <a:tc>
                  <a:txBody>
                    <a:bodyPr/>
                    <a:lstStyle/>
                    <a:p>
                      <a:pPr algn="ctr"/>
                      <a:r>
                        <a:rPr lang="en-US" sz="1000" dirty="0"/>
                        <a:t>M8</a:t>
                      </a:r>
                    </a:p>
                  </a:txBody>
                  <a:tcPr anchor="ctr">
                    <a:solidFill>
                      <a:srgbClr val="002060"/>
                    </a:solidFill>
                  </a:tcPr>
                </a:tc>
                <a:tc>
                  <a:txBody>
                    <a:bodyPr/>
                    <a:lstStyle/>
                    <a:p>
                      <a:pPr algn="ctr"/>
                      <a:r>
                        <a:rPr lang="en-US" sz="1000" dirty="0"/>
                        <a:t>M9</a:t>
                      </a:r>
                    </a:p>
                  </a:txBody>
                  <a:tcPr anchor="ctr">
                    <a:solidFill>
                      <a:srgbClr val="002060"/>
                    </a:solidFill>
                  </a:tcPr>
                </a:tc>
                <a:tc>
                  <a:txBody>
                    <a:bodyPr/>
                    <a:lstStyle/>
                    <a:p>
                      <a:pPr algn="ctr"/>
                      <a:r>
                        <a:rPr lang="en-US" sz="1000" dirty="0"/>
                        <a:t>M10</a:t>
                      </a:r>
                    </a:p>
                  </a:txBody>
                  <a:tcPr anchor="ctr">
                    <a:solidFill>
                      <a:srgbClr val="002060"/>
                    </a:solidFill>
                  </a:tcPr>
                </a:tc>
                <a:tc>
                  <a:txBody>
                    <a:bodyPr/>
                    <a:lstStyle/>
                    <a:p>
                      <a:pPr algn="ctr"/>
                      <a:r>
                        <a:rPr lang="en-US" sz="1000" dirty="0"/>
                        <a:t>M11</a:t>
                      </a:r>
                    </a:p>
                  </a:txBody>
                  <a:tcPr anchor="ctr">
                    <a:solidFill>
                      <a:srgbClr val="002060"/>
                    </a:solidFill>
                  </a:tcPr>
                </a:tc>
                <a:tc>
                  <a:txBody>
                    <a:bodyPr/>
                    <a:lstStyle/>
                    <a:p>
                      <a:pPr algn="ctr"/>
                      <a:r>
                        <a:rPr lang="en-US" sz="1000" dirty="0"/>
                        <a:t>M12</a:t>
                      </a:r>
                    </a:p>
                  </a:txBody>
                  <a:tcPr anchor="ctr">
                    <a:solidFill>
                      <a:srgbClr val="002060"/>
                    </a:solidFill>
                  </a:tcPr>
                </a:tc>
                <a:extLst>
                  <a:ext uri="{0D108BD9-81ED-4DB2-BD59-A6C34878D82A}">
                    <a16:rowId xmlns:a16="http://schemas.microsoft.com/office/drawing/2014/main" val="3266040397"/>
                  </a:ext>
                </a:extLst>
              </a:tr>
              <a:tr h="370840">
                <a:tc>
                  <a:txBody>
                    <a:bodyPr/>
                    <a:lstStyle/>
                    <a:p>
                      <a:r>
                        <a:rPr lang="en-US" sz="1000" b="1" dirty="0"/>
                        <a:t>Month / year</a:t>
                      </a:r>
                    </a:p>
                  </a:txBody>
                  <a:tcPr anchor="ctr">
                    <a:solidFill>
                      <a:srgbClr val="DCEAF8"/>
                    </a:solidFill>
                  </a:tcPr>
                </a:tc>
                <a:tc>
                  <a:txBody>
                    <a:bodyPr/>
                    <a:lstStyle/>
                    <a:p>
                      <a:pPr algn="ctr"/>
                      <a:r>
                        <a:rPr lang="en-US" sz="1000" i="1" dirty="0">
                          <a:solidFill>
                            <a:srgbClr val="42536A"/>
                          </a:solidFill>
                        </a:rPr>
                        <a:t>MM-YY</a:t>
                      </a:r>
                    </a:p>
                  </a:txBody>
                  <a:tcPr anchor="ctr"/>
                </a:tc>
                <a:tc>
                  <a:txBody>
                    <a:bodyPr/>
                    <a:lstStyle/>
                    <a:p>
                      <a:pPr algn="ctr"/>
                      <a:r>
                        <a:rPr lang="en-US" sz="1000" i="1" dirty="0">
                          <a:solidFill>
                            <a:srgbClr val="42536A"/>
                          </a:solidFill>
                        </a:rPr>
                        <a:t>MM-YY</a:t>
                      </a:r>
                    </a:p>
                  </a:txBody>
                  <a:tcPr anchor="ctr"/>
                </a:tc>
                <a:tc>
                  <a:txBody>
                    <a:bodyPr/>
                    <a:lstStyle/>
                    <a:p>
                      <a:pPr algn="ctr"/>
                      <a:r>
                        <a:rPr lang="en-US" sz="1000" i="1" dirty="0">
                          <a:solidFill>
                            <a:srgbClr val="42536A"/>
                          </a:solidFill>
                        </a:rPr>
                        <a:t>MM-YY</a:t>
                      </a:r>
                    </a:p>
                  </a:txBody>
                  <a:tcPr anchor="ctr"/>
                </a:tc>
                <a:tc>
                  <a:txBody>
                    <a:bodyPr/>
                    <a:lstStyle/>
                    <a:p>
                      <a:pPr algn="ctr"/>
                      <a:r>
                        <a:rPr lang="en-US" sz="1000" i="1" dirty="0">
                          <a:solidFill>
                            <a:srgbClr val="42536A"/>
                          </a:solidFill>
                        </a:rPr>
                        <a:t>MM-YY</a:t>
                      </a:r>
                    </a:p>
                  </a:txBody>
                  <a:tcPr anchor="ctr"/>
                </a:tc>
                <a:tc>
                  <a:txBody>
                    <a:bodyPr/>
                    <a:lstStyle/>
                    <a:p>
                      <a:pPr algn="ctr"/>
                      <a:r>
                        <a:rPr lang="en-US" sz="1000" i="1" dirty="0">
                          <a:solidFill>
                            <a:srgbClr val="42536A"/>
                          </a:solidFill>
                        </a:rPr>
                        <a:t>MM-YY</a:t>
                      </a:r>
                    </a:p>
                  </a:txBody>
                  <a:tcPr anchor="ctr"/>
                </a:tc>
                <a:tc>
                  <a:txBody>
                    <a:bodyPr/>
                    <a:lstStyle/>
                    <a:p>
                      <a:pPr algn="ctr"/>
                      <a:r>
                        <a:rPr lang="en-US" sz="1000" i="1" dirty="0">
                          <a:solidFill>
                            <a:srgbClr val="42536A"/>
                          </a:solidFill>
                        </a:rPr>
                        <a:t>MM-YY</a:t>
                      </a:r>
                    </a:p>
                  </a:txBody>
                  <a:tcPr anchor="ctr"/>
                </a:tc>
                <a:tc>
                  <a:txBody>
                    <a:bodyPr/>
                    <a:lstStyle/>
                    <a:p>
                      <a:pPr algn="ctr"/>
                      <a:r>
                        <a:rPr lang="en-US" sz="1000" i="1" dirty="0">
                          <a:solidFill>
                            <a:srgbClr val="42536A"/>
                          </a:solidFill>
                        </a:rPr>
                        <a:t>MM-YY</a:t>
                      </a:r>
                    </a:p>
                  </a:txBody>
                  <a:tcPr anchor="ctr"/>
                </a:tc>
                <a:tc>
                  <a:txBody>
                    <a:bodyPr/>
                    <a:lstStyle/>
                    <a:p>
                      <a:pPr algn="ctr"/>
                      <a:r>
                        <a:rPr lang="en-US" sz="1000" i="1" dirty="0">
                          <a:solidFill>
                            <a:srgbClr val="42536A"/>
                          </a:solidFill>
                        </a:rPr>
                        <a:t>MM-YY</a:t>
                      </a:r>
                    </a:p>
                  </a:txBody>
                  <a:tcPr anchor="ctr"/>
                </a:tc>
                <a:tc>
                  <a:txBody>
                    <a:bodyPr/>
                    <a:lstStyle/>
                    <a:p>
                      <a:pPr algn="ctr"/>
                      <a:r>
                        <a:rPr lang="en-US" sz="1000" i="1" dirty="0">
                          <a:solidFill>
                            <a:srgbClr val="42536A"/>
                          </a:solidFill>
                        </a:rPr>
                        <a:t>MM-YY</a:t>
                      </a:r>
                    </a:p>
                  </a:txBody>
                  <a:tcPr anchor="ctr"/>
                </a:tc>
                <a:tc>
                  <a:txBody>
                    <a:bodyPr/>
                    <a:lstStyle/>
                    <a:p>
                      <a:pPr algn="ctr"/>
                      <a:r>
                        <a:rPr lang="en-US" sz="1000" i="1" dirty="0">
                          <a:solidFill>
                            <a:srgbClr val="42536A"/>
                          </a:solidFill>
                        </a:rPr>
                        <a:t>MM-YY</a:t>
                      </a:r>
                    </a:p>
                  </a:txBody>
                  <a:tcPr anchor="ctr"/>
                </a:tc>
                <a:tc>
                  <a:txBody>
                    <a:bodyPr/>
                    <a:lstStyle/>
                    <a:p>
                      <a:pPr algn="ctr"/>
                      <a:r>
                        <a:rPr lang="en-US" sz="1000" i="1" dirty="0">
                          <a:solidFill>
                            <a:srgbClr val="42536A"/>
                          </a:solidFill>
                        </a:rPr>
                        <a:t>MM-YY</a:t>
                      </a:r>
                    </a:p>
                  </a:txBody>
                  <a:tcPr anchor="ctr"/>
                </a:tc>
                <a:tc>
                  <a:txBody>
                    <a:bodyPr/>
                    <a:lstStyle/>
                    <a:p>
                      <a:pPr algn="ctr"/>
                      <a:r>
                        <a:rPr lang="en-US" sz="1000" i="1" dirty="0">
                          <a:solidFill>
                            <a:srgbClr val="42536A"/>
                          </a:solidFill>
                        </a:rPr>
                        <a:t>MM-YY</a:t>
                      </a:r>
                    </a:p>
                  </a:txBody>
                  <a:tcPr anchor="ctr"/>
                </a:tc>
                <a:extLst>
                  <a:ext uri="{0D108BD9-81ED-4DB2-BD59-A6C34878D82A}">
                    <a16:rowId xmlns:a16="http://schemas.microsoft.com/office/drawing/2014/main" val="2812374565"/>
                  </a:ext>
                </a:extLst>
              </a:tr>
              <a:tr h="370840">
                <a:tc>
                  <a:txBody>
                    <a:bodyPr/>
                    <a:lstStyle/>
                    <a:p>
                      <a:r>
                        <a:rPr lang="en-US" sz="1000" b="1" dirty="0"/>
                        <a:t>Units produced</a:t>
                      </a:r>
                    </a:p>
                  </a:txBody>
                  <a:tcPr anchor="ctr">
                    <a:solidFill>
                      <a:srgbClr val="DCEAF8"/>
                    </a:solidFill>
                  </a:tcP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extLst>
                  <a:ext uri="{0D108BD9-81ED-4DB2-BD59-A6C34878D82A}">
                    <a16:rowId xmlns:a16="http://schemas.microsoft.com/office/drawing/2014/main" val="3477646183"/>
                  </a:ext>
                </a:extLst>
              </a:tr>
              <a:tr h="370840">
                <a:tc>
                  <a:txBody>
                    <a:bodyPr/>
                    <a:lstStyle/>
                    <a:p>
                      <a:r>
                        <a:rPr lang="en-US" sz="1000" b="1" dirty="0"/>
                        <a:t>Units delivered</a:t>
                      </a:r>
                    </a:p>
                  </a:txBody>
                  <a:tcPr anchor="ctr">
                    <a:solidFill>
                      <a:srgbClr val="DCEAF8"/>
                    </a:solidFill>
                  </a:tcP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tc>
                  <a:txBody>
                    <a:bodyPr/>
                    <a:lstStyle/>
                    <a:p>
                      <a:pPr algn="ctr"/>
                      <a:r>
                        <a:rPr lang="en-US" sz="1000" i="1" dirty="0">
                          <a:solidFill>
                            <a:srgbClr val="42536A"/>
                          </a:solidFill>
                        </a:rPr>
                        <a:t>#</a:t>
                      </a:r>
                    </a:p>
                  </a:txBody>
                  <a:tcPr anchor="ctr"/>
                </a:tc>
                <a:extLst>
                  <a:ext uri="{0D108BD9-81ED-4DB2-BD59-A6C34878D82A}">
                    <a16:rowId xmlns:a16="http://schemas.microsoft.com/office/drawing/2014/main" val="2121452015"/>
                  </a:ext>
                </a:extLst>
              </a:tr>
            </a:tbl>
          </a:graphicData>
        </a:graphic>
      </p:graphicFrame>
      <p:graphicFrame>
        <p:nvGraphicFramePr>
          <p:cNvPr id="8" name="Table 7">
            <a:extLst>
              <a:ext uri="{FF2B5EF4-FFF2-40B4-BE49-F238E27FC236}">
                <a16:creationId xmlns:a16="http://schemas.microsoft.com/office/drawing/2014/main" id="{6BA180AC-1C81-D2BD-3D08-3B119250CE23}"/>
              </a:ext>
            </a:extLst>
          </p:cNvPr>
          <p:cNvGraphicFramePr>
            <a:graphicFrameLocks noGrp="1"/>
          </p:cNvGraphicFramePr>
          <p:nvPr>
            <p:extLst>
              <p:ext uri="{D42A27DB-BD31-4B8C-83A1-F6EECF244321}">
                <p14:modId xmlns:p14="http://schemas.microsoft.com/office/powerpoint/2010/main" val="2302795936"/>
              </p:ext>
            </p:extLst>
          </p:nvPr>
        </p:nvGraphicFramePr>
        <p:xfrm>
          <a:off x="876734" y="3477688"/>
          <a:ext cx="5326946" cy="1727200"/>
        </p:xfrm>
        <a:graphic>
          <a:graphicData uri="http://schemas.openxmlformats.org/drawingml/2006/table">
            <a:tbl>
              <a:tblPr bandRow="1">
                <a:tableStyleId>{5C22544A-7EE6-4342-B048-85BDC9FD1C3A}</a:tableStyleId>
              </a:tblPr>
              <a:tblGrid>
                <a:gridCol w="2663473">
                  <a:extLst>
                    <a:ext uri="{9D8B030D-6E8A-4147-A177-3AD203B41FA5}">
                      <a16:colId xmlns:a16="http://schemas.microsoft.com/office/drawing/2014/main" val="2337943322"/>
                    </a:ext>
                  </a:extLst>
                </a:gridCol>
                <a:gridCol w="2663473">
                  <a:extLst>
                    <a:ext uri="{9D8B030D-6E8A-4147-A177-3AD203B41FA5}">
                      <a16:colId xmlns:a16="http://schemas.microsoft.com/office/drawing/2014/main" val="3940169929"/>
                    </a:ext>
                  </a:extLst>
                </a:gridCol>
              </a:tblGrid>
              <a:tr h="0">
                <a:tc>
                  <a:txBody>
                    <a:bodyPr/>
                    <a:lstStyle/>
                    <a:p>
                      <a:r>
                        <a:rPr lang="en-US" sz="1000" b="1" dirty="0"/>
                        <a:t>Total units delivered to date</a:t>
                      </a:r>
                    </a:p>
                  </a:txBody>
                  <a:tcPr anchor="ctr"/>
                </a:tc>
                <a:tc>
                  <a:txBody>
                    <a:bodyPr/>
                    <a:lstStyle/>
                    <a:p>
                      <a:r>
                        <a:rPr lang="en-US" sz="1000" i="1" dirty="0">
                          <a:solidFill>
                            <a:srgbClr val="42536A"/>
                          </a:solidFill>
                        </a:rPr>
                        <a:t>#</a:t>
                      </a:r>
                    </a:p>
                  </a:txBody>
                  <a:tcPr anchor="ctr"/>
                </a:tc>
                <a:extLst>
                  <a:ext uri="{0D108BD9-81ED-4DB2-BD59-A6C34878D82A}">
                    <a16:rowId xmlns:a16="http://schemas.microsoft.com/office/drawing/2014/main" val="2063435910"/>
                  </a:ext>
                </a:extLst>
              </a:tr>
              <a:tr h="370840">
                <a:tc>
                  <a:txBody>
                    <a:bodyPr/>
                    <a:lstStyle/>
                    <a:p>
                      <a:r>
                        <a:rPr lang="en-US" sz="1000" b="1" dirty="0"/>
                        <a:t>Best single month (units, month)</a:t>
                      </a:r>
                    </a:p>
                  </a:txBody>
                  <a:tcPr anchor="ctr"/>
                </a:tc>
                <a:tc>
                  <a:txBody>
                    <a:bodyPr/>
                    <a:lstStyle/>
                    <a:p>
                      <a:r>
                        <a:rPr lang="en-US" sz="1000" i="1" dirty="0">
                          <a:solidFill>
                            <a:srgbClr val="42536A"/>
                          </a:solidFill>
                        </a:rPr>
                        <a:t>#, MM-YY</a:t>
                      </a:r>
                    </a:p>
                  </a:txBody>
                  <a:tcPr anchor="ctr"/>
                </a:tc>
                <a:extLst>
                  <a:ext uri="{0D108BD9-81ED-4DB2-BD59-A6C34878D82A}">
                    <a16:rowId xmlns:a16="http://schemas.microsoft.com/office/drawing/2014/main" val="1989297687"/>
                  </a:ext>
                </a:extLst>
              </a:tr>
              <a:tr h="370840">
                <a:tc>
                  <a:txBody>
                    <a:bodyPr/>
                    <a:lstStyle/>
                    <a:p>
                      <a:r>
                        <a:rPr lang="en-US" sz="1000" b="1" dirty="0"/>
                        <a:t>Current capacity, units/month</a:t>
                      </a:r>
                    </a:p>
                  </a:txBody>
                  <a:tcPr anchor="ctr"/>
                </a:tc>
                <a:tc>
                  <a:txBody>
                    <a:bodyPr/>
                    <a:lstStyle/>
                    <a:p>
                      <a:r>
                        <a:rPr lang="en-US" sz="1000" i="1" dirty="0">
                          <a:solidFill>
                            <a:srgbClr val="42536A"/>
                          </a:solidFill>
                        </a:rPr>
                        <a:t># at current shifts</a:t>
                      </a:r>
                    </a:p>
                  </a:txBody>
                  <a:tcPr anchor="ctr"/>
                </a:tc>
                <a:extLst>
                  <a:ext uri="{0D108BD9-81ED-4DB2-BD59-A6C34878D82A}">
                    <a16:rowId xmlns:a16="http://schemas.microsoft.com/office/drawing/2014/main" val="3397806377"/>
                  </a:ext>
                </a:extLst>
              </a:tr>
              <a:tr h="370840">
                <a:tc>
                  <a:txBody>
                    <a:bodyPr/>
                    <a:lstStyle/>
                    <a:p>
                      <a:r>
                        <a:rPr lang="en-US" sz="1000" b="1" dirty="0"/>
                        <a:t>Customers for units delivered, last 12 mo.</a:t>
                      </a:r>
                    </a:p>
                  </a:txBody>
                  <a:tcPr anchor="ctr"/>
                </a:tc>
                <a:tc>
                  <a:txBody>
                    <a:bodyPr/>
                    <a:lstStyle/>
                    <a:p>
                      <a:r>
                        <a:rPr lang="en-US" sz="1000" i="1" dirty="0">
                          <a:solidFill>
                            <a:srgbClr val="42536A"/>
                          </a:solidFill>
                        </a:rPr>
                        <a:t>Names &amp; POCs</a:t>
                      </a:r>
                    </a:p>
                  </a:txBody>
                  <a:tcPr anchor="ctr"/>
                </a:tc>
                <a:extLst>
                  <a:ext uri="{0D108BD9-81ED-4DB2-BD59-A6C34878D82A}">
                    <a16:rowId xmlns:a16="http://schemas.microsoft.com/office/drawing/2014/main" val="874675355"/>
                  </a:ext>
                </a:extLst>
              </a:tr>
              <a:tr h="370840">
                <a:tc>
                  <a:txBody>
                    <a:bodyPr/>
                    <a:lstStyle/>
                    <a:p>
                      <a:r>
                        <a:rPr lang="en-US" sz="1000" b="1" dirty="0"/>
                        <a:t>Model(s) produced</a:t>
                      </a:r>
                    </a:p>
                  </a:txBody>
                  <a:tcPr anchor="ctr"/>
                </a:tc>
                <a:tc>
                  <a:txBody>
                    <a:bodyPr/>
                    <a:lstStyle/>
                    <a:p>
                      <a:r>
                        <a:rPr lang="en-US" sz="1000" i="1" dirty="0">
                          <a:solidFill>
                            <a:srgbClr val="42536A"/>
                          </a:solidFill>
                        </a:rPr>
                        <a:t>Offered model / other</a:t>
                      </a:r>
                    </a:p>
                  </a:txBody>
                  <a:tcPr anchor="ctr"/>
                </a:tc>
                <a:extLst>
                  <a:ext uri="{0D108BD9-81ED-4DB2-BD59-A6C34878D82A}">
                    <a16:rowId xmlns:a16="http://schemas.microsoft.com/office/drawing/2014/main" val="2124967524"/>
                  </a:ext>
                </a:extLst>
              </a:tr>
            </a:tbl>
          </a:graphicData>
        </a:graphic>
      </p:graphicFrame>
      <p:graphicFrame>
        <p:nvGraphicFramePr>
          <p:cNvPr id="9" name="Table 8">
            <a:extLst>
              <a:ext uri="{FF2B5EF4-FFF2-40B4-BE49-F238E27FC236}">
                <a16:creationId xmlns:a16="http://schemas.microsoft.com/office/drawing/2014/main" id="{C5F640EA-5028-90D4-12B9-00CF382BB6F7}"/>
              </a:ext>
            </a:extLst>
          </p:cNvPr>
          <p:cNvGraphicFramePr>
            <a:graphicFrameLocks noGrp="1"/>
          </p:cNvGraphicFramePr>
          <p:nvPr>
            <p:extLst>
              <p:ext uri="{D42A27DB-BD31-4B8C-83A1-F6EECF244321}">
                <p14:modId xmlns:p14="http://schemas.microsoft.com/office/powerpoint/2010/main" val="251511887"/>
              </p:ext>
            </p:extLst>
          </p:nvPr>
        </p:nvGraphicFramePr>
        <p:xfrm>
          <a:off x="6538738" y="3477688"/>
          <a:ext cx="5326946" cy="1727200"/>
        </p:xfrm>
        <a:graphic>
          <a:graphicData uri="http://schemas.openxmlformats.org/drawingml/2006/table">
            <a:tbl>
              <a:tblPr bandRow="1">
                <a:tableStyleId>{5C22544A-7EE6-4342-B048-85BDC9FD1C3A}</a:tableStyleId>
              </a:tblPr>
              <a:tblGrid>
                <a:gridCol w="2663473">
                  <a:extLst>
                    <a:ext uri="{9D8B030D-6E8A-4147-A177-3AD203B41FA5}">
                      <a16:colId xmlns:a16="http://schemas.microsoft.com/office/drawing/2014/main" val="2337943322"/>
                    </a:ext>
                  </a:extLst>
                </a:gridCol>
                <a:gridCol w="2663473">
                  <a:extLst>
                    <a:ext uri="{9D8B030D-6E8A-4147-A177-3AD203B41FA5}">
                      <a16:colId xmlns:a16="http://schemas.microsoft.com/office/drawing/2014/main" val="3940169929"/>
                    </a:ext>
                  </a:extLst>
                </a:gridCol>
              </a:tblGrid>
              <a:tr h="0">
                <a:tc>
                  <a:txBody>
                    <a:bodyPr/>
                    <a:lstStyle/>
                    <a:p>
                      <a:r>
                        <a:rPr lang="en-US" sz="1000" b="1" dirty="0"/>
                        <a:t>Production floor space</a:t>
                      </a:r>
                    </a:p>
                  </a:txBody>
                  <a:tcPr anchor="ctr"/>
                </a:tc>
                <a:tc>
                  <a:txBody>
                    <a:bodyPr/>
                    <a:lstStyle/>
                    <a:p>
                      <a:r>
                        <a:rPr lang="en-US" sz="1000" i="1" dirty="0">
                          <a:solidFill>
                            <a:srgbClr val="42536A"/>
                          </a:solidFill>
                        </a:rPr>
                        <a:t>Square footage</a:t>
                      </a:r>
                    </a:p>
                  </a:txBody>
                  <a:tcPr anchor="ctr"/>
                </a:tc>
                <a:extLst>
                  <a:ext uri="{0D108BD9-81ED-4DB2-BD59-A6C34878D82A}">
                    <a16:rowId xmlns:a16="http://schemas.microsoft.com/office/drawing/2014/main" val="2063435910"/>
                  </a:ext>
                </a:extLst>
              </a:tr>
              <a:tr h="370840">
                <a:tc>
                  <a:txBody>
                    <a:bodyPr/>
                    <a:lstStyle/>
                    <a:p>
                      <a:r>
                        <a:rPr lang="en-US" sz="1000" b="1" dirty="0"/>
                        <a:t>Production headcount</a:t>
                      </a:r>
                    </a:p>
                  </a:txBody>
                  <a:tcPr anchor="ctr"/>
                </a:tc>
                <a:tc>
                  <a:txBody>
                    <a:bodyPr/>
                    <a:lstStyle/>
                    <a:p>
                      <a:r>
                        <a:rPr lang="en-US" sz="1000" i="1" dirty="0">
                          <a:solidFill>
                            <a:srgbClr val="42536A"/>
                          </a:solidFill>
                        </a:rPr>
                        <a:t>#</a:t>
                      </a:r>
                    </a:p>
                  </a:txBody>
                  <a:tcPr anchor="ctr"/>
                </a:tc>
                <a:extLst>
                  <a:ext uri="{0D108BD9-81ED-4DB2-BD59-A6C34878D82A}">
                    <a16:rowId xmlns:a16="http://schemas.microsoft.com/office/drawing/2014/main" val="1989297687"/>
                  </a:ext>
                </a:extLst>
              </a:tr>
              <a:tr h="370840">
                <a:tc>
                  <a:txBody>
                    <a:bodyPr/>
                    <a:lstStyle/>
                    <a:p>
                      <a:r>
                        <a:rPr lang="en-US" sz="1000" b="1" dirty="0"/>
                        <a:t>Shifts per day / days per week</a:t>
                      </a:r>
                    </a:p>
                  </a:txBody>
                  <a:tcPr anchor="ctr"/>
                </a:tc>
                <a:tc>
                  <a:txBody>
                    <a:bodyPr/>
                    <a:lstStyle/>
                    <a:p>
                      <a:r>
                        <a:rPr lang="en-US" sz="1000" i="1" dirty="0">
                          <a:solidFill>
                            <a:srgbClr val="42536A"/>
                          </a:solidFill>
                        </a:rPr>
                        <a:t># / #</a:t>
                      </a:r>
                    </a:p>
                  </a:txBody>
                  <a:tcPr anchor="ctr"/>
                </a:tc>
                <a:extLst>
                  <a:ext uri="{0D108BD9-81ED-4DB2-BD59-A6C34878D82A}">
                    <a16:rowId xmlns:a16="http://schemas.microsoft.com/office/drawing/2014/main" val="3397806377"/>
                  </a:ext>
                </a:extLst>
              </a:tr>
              <a:tr h="370840">
                <a:tc>
                  <a:txBody>
                    <a:bodyPr/>
                    <a:lstStyle/>
                    <a:p>
                      <a:r>
                        <a:rPr lang="en-US" sz="1000" b="1" dirty="0"/>
                        <a:t>In-house vs. contract manufacturing</a:t>
                      </a:r>
                    </a:p>
                  </a:txBody>
                  <a:tcPr anchor="ctr"/>
                </a:tc>
                <a:tc>
                  <a:txBody>
                    <a:bodyPr/>
                    <a:lstStyle/>
                    <a:p>
                      <a:r>
                        <a:rPr lang="en-US" sz="1000" i="1" dirty="0">
                          <a:solidFill>
                            <a:srgbClr val="42536A"/>
                          </a:solidFill>
                        </a:rPr>
                        <a:t>% / %</a:t>
                      </a:r>
                    </a:p>
                  </a:txBody>
                  <a:tcPr anchor="ctr"/>
                </a:tc>
                <a:extLst>
                  <a:ext uri="{0D108BD9-81ED-4DB2-BD59-A6C34878D82A}">
                    <a16:rowId xmlns:a16="http://schemas.microsoft.com/office/drawing/2014/main" val="874675355"/>
                  </a:ext>
                </a:extLst>
              </a:tr>
              <a:tr h="370840">
                <a:tc>
                  <a:txBody>
                    <a:bodyPr/>
                    <a:lstStyle/>
                    <a:p>
                      <a:r>
                        <a:rPr lang="en-US" sz="1000" b="1" dirty="0"/>
                        <a:t>First-pass yield / field return rate</a:t>
                      </a:r>
                    </a:p>
                  </a:txBody>
                  <a:tcPr anchor="ctr"/>
                </a:tc>
                <a:tc>
                  <a:txBody>
                    <a:bodyPr/>
                    <a:lstStyle/>
                    <a:p>
                      <a:r>
                        <a:rPr lang="en-US" sz="1000" i="1" dirty="0">
                          <a:solidFill>
                            <a:srgbClr val="42536A"/>
                          </a:solidFill>
                        </a:rPr>
                        <a:t>% / %</a:t>
                      </a:r>
                    </a:p>
                  </a:txBody>
                  <a:tcPr anchor="ctr"/>
                </a:tc>
                <a:extLst>
                  <a:ext uri="{0D108BD9-81ED-4DB2-BD59-A6C34878D82A}">
                    <a16:rowId xmlns:a16="http://schemas.microsoft.com/office/drawing/2014/main" val="2124967524"/>
                  </a:ext>
                </a:extLst>
              </a:tr>
            </a:tbl>
          </a:graphicData>
        </a:graphic>
      </p:graphicFrame>
    </p:spTree>
    <p:extLst>
      <p:ext uri="{BB962C8B-B14F-4D97-AF65-F5344CB8AC3E}">
        <p14:creationId xmlns:p14="http://schemas.microsoft.com/office/powerpoint/2010/main" val="10185968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258A0-3429-9EA6-4B99-F4C7AD626A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ED599D-2EE9-CDB7-F334-EA8694F6F85C}"/>
              </a:ext>
            </a:extLst>
          </p:cNvPr>
          <p:cNvSpPr>
            <a:spLocks noGrp="1"/>
          </p:cNvSpPr>
          <p:nvPr>
            <p:ph type="title"/>
          </p:nvPr>
        </p:nvSpPr>
        <p:spPr/>
        <p:txBody>
          <a:bodyPr/>
          <a:lstStyle/>
          <a:p>
            <a:r>
              <a:rPr lang="en-US" dirty="0"/>
              <a:t>Production Ramp Plan</a:t>
            </a:r>
          </a:p>
        </p:txBody>
      </p:sp>
      <p:sp>
        <p:nvSpPr>
          <p:cNvPr id="4" name="Slide Number Placeholder 3">
            <a:extLst>
              <a:ext uri="{FF2B5EF4-FFF2-40B4-BE49-F238E27FC236}">
                <a16:creationId xmlns:a16="http://schemas.microsoft.com/office/drawing/2014/main" id="{E72AF9F9-B21E-C8F6-8245-853922C1AFAC}"/>
              </a:ext>
            </a:extLst>
          </p:cNvPr>
          <p:cNvSpPr>
            <a:spLocks noGrp="1"/>
          </p:cNvSpPr>
          <p:nvPr>
            <p:ph type="sldNum" sz="quarter" idx="12"/>
          </p:nvPr>
        </p:nvSpPr>
        <p:spPr/>
        <p:txBody>
          <a:bodyPr/>
          <a:lstStyle/>
          <a:p>
            <a:fld id="{428DC087-E06D-45B5-A109-888585087B22}" type="slidenum">
              <a:rPr lang="en-US" smtClean="0"/>
              <a:t>19</a:t>
            </a:fld>
            <a:endParaRPr lang="en-US"/>
          </a:p>
        </p:txBody>
      </p:sp>
      <p:graphicFrame>
        <p:nvGraphicFramePr>
          <p:cNvPr id="3" name="Table 2">
            <a:extLst>
              <a:ext uri="{FF2B5EF4-FFF2-40B4-BE49-F238E27FC236}">
                <a16:creationId xmlns:a16="http://schemas.microsoft.com/office/drawing/2014/main" id="{4B346AB6-3FEC-D7E2-9101-87D5B51A3F59}"/>
              </a:ext>
            </a:extLst>
          </p:cNvPr>
          <p:cNvGraphicFramePr>
            <a:graphicFrameLocks noGrp="1"/>
          </p:cNvGraphicFramePr>
          <p:nvPr>
            <p:extLst>
              <p:ext uri="{D42A27DB-BD31-4B8C-83A1-F6EECF244321}">
                <p14:modId xmlns:p14="http://schemas.microsoft.com/office/powerpoint/2010/main" val="2075861650"/>
              </p:ext>
            </p:extLst>
          </p:nvPr>
        </p:nvGraphicFramePr>
        <p:xfrm>
          <a:off x="876734" y="1574800"/>
          <a:ext cx="10972800" cy="1854200"/>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720119712"/>
                    </a:ext>
                  </a:extLst>
                </a:gridCol>
                <a:gridCol w="1828800">
                  <a:extLst>
                    <a:ext uri="{9D8B030D-6E8A-4147-A177-3AD203B41FA5}">
                      <a16:colId xmlns:a16="http://schemas.microsoft.com/office/drawing/2014/main" val="2670114116"/>
                    </a:ext>
                  </a:extLst>
                </a:gridCol>
                <a:gridCol w="1828800">
                  <a:extLst>
                    <a:ext uri="{9D8B030D-6E8A-4147-A177-3AD203B41FA5}">
                      <a16:colId xmlns:a16="http://schemas.microsoft.com/office/drawing/2014/main" val="2075092615"/>
                    </a:ext>
                  </a:extLst>
                </a:gridCol>
                <a:gridCol w="1828800">
                  <a:extLst>
                    <a:ext uri="{9D8B030D-6E8A-4147-A177-3AD203B41FA5}">
                      <a16:colId xmlns:a16="http://schemas.microsoft.com/office/drawing/2014/main" val="649379624"/>
                    </a:ext>
                  </a:extLst>
                </a:gridCol>
                <a:gridCol w="1828800">
                  <a:extLst>
                    <a:ext uri="{9D8B030D-6E8A-4147-A177-3AD203B41FA5}">
                      <a16:colId xmlns:a16="http://schemas.microsoft.com/office/drawing/2014/main" val="1761067110"/>
                    </a:ext>
                  </a:extLst>
                </a:gridCol>
                <a:gridCol w="1828800">
                  <a:extLst>
                    <a:ext uri="{9D8B030D-6E8A-4147-A177-3AD203B41FA5}">
                      <a16:colId xmlns:a16="http://schemas.microsoft.com/office/drawing/2014/main" val="2476018655"/>
                    </a:ext>
                  </a:extLst>
                </a:gridCol>
              </a:tblGrid>
              <a:tr h="370840">
                <a:tc>
                  <a:txBody>
                    <a:bodyPr/>
                    <a:lstStyle/>
                    <a:p>
                      <a:pPr algn="ctr"/>
                      <a:r>
                        <a:rPr lang="en-US" sz="1000" dirty="0"/>
                        <a:t>Month after order</a:t>
                      </a:r>
                    </a:p>
                  </a:txBody>
                  <a:tcPr anchor="ctr">
                    <a:solidFill>
                      <a:srgbClr val="002060"/>
                    </a:solidFill>
                  </a:tcPr>
                </a:tc>
                <a:tc>
                  <a:txBody>
                    <a:bodyPr/>
                    <a:lstStyle/>
                    <a:p>
                      <a:pPr algn="ctr"/>
                      <a:r>
                        <a:rPr lang="en-US" sz="1000" dirty="0"/>
                        <a:t>Month 1</a:t>
                      </a:r>
                    </a:p>
                  </a:txBody>
                  <a:tcPr anchor="ctr">
                    <a:solidFill>
                      <a:srgbClr val="002060"/>
                    </a:solidFill>
                  </a:tcPr>
                </a:tc>
                <a:tc>
                  <a:txBody>
                    <a:bodyPr/>
                    <a:lstStyle/>
                    <a:p>
                      <a:pPr algn="ctr"/>
                      <a:r>
                        <a:rPr lang="en-US" sz="1000" dirty="0"/>
                        <a:t>Month 2</a:t>
                      </a:r>
                    </a:p>
                  </a:txBody>
                  <a:tcPr anchor="ctr">
                    <a:solidFill>
                      <a:srgbClr val="002060"/>
                    </a:solidFill>
                  </a:tcPr>
                </a:tc>
                <a:tc>
                  <a:txBody>
                    <a:bodyPr/>
                    <a:lstStyle/>
                    <a:p>
                      <a:pPr algn="ctr"/>
                      <a:r>
                        <a:rPr lang="en-US" sz="1000" dirty="0"/>
                        <a:t>Month 3</a:t>
                      </a:r>
                    </a:p>
                  </a:txBody>
                  <a:tcPr anchor="ctr">
                    <a:solidFill>
                      <a:srgbClr val="002060"/>
                    </a:solidFill>
                  </a:tcPr>
                </a:tc>
                <a:tc>
                  <a:txBody>
                    <a:bodyPr/>
                    <a:lstStyle/>
                    <a:p>
                      <a:pPr algn="ctr"/>
                      <a:r>
                        <a:rPr lang="en-US" sz="1000" dirty="0"/>
                        <a:t>Month 4</a:t>
                      </a:r>
                    </a:p>
                  </a:txBody>
                  <a:tcPr anchor="ctr">
                    <a:solidFill>
                      <a:srgbClr val="002060"/>
                    </a:solidFill>
                  </a:tcPr>
                </a:tc>
                <a:tc>
                  <a:txBody>
                    <a:bodyPr/>
                    <a:lstStyle/>
                    <a:p>
                      <a:pPr algn="ctr"/>
                      <a:r>
                        <a:rPr lang="en-US" sz="1000" dirty="0"/>
                        <a:t>Month 5</a:t>
                      </a:r>
                    </a:p>
                  </a:txBody>
                  <a:tcPr anchor="ctr">
                    <a:solidFill>
                      <a:srgbClr val="002060"/>
                    </a:solidFill>
                  </a:tcPr>
                </a:tc>
                <a:extLst>
                  <a:ext uri="{0D108BD9-81ED-4DB2-BD59-A6C34878D82A}">
                    <a16:rowId xmlns:a16="http://schemas.microsoft.com/office/drawing/2014/main" val="758214881"/>
                  </a:ext>
                </a:extLst>
              </a:tr>
              <a:tr h="370840">
                <a:tc>
                  <a:txBody>
                    <a:bodyPr/>
                    <a:lstStyle/>
                    <a:p>
                      <a:r>
                        <a:rPr lang="en-US" sz="1000" b="1" dirty="0"/>
                        <a:t>Units produced</a:t>
                      </a:r>
                    </a:p>
                  </a:txBody>
                  <a:tcPr anchor="ctr">
                    <a:solidFill>
                      <a:srgbClr val="DCEA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extLst>
                  <a:ext uri="{0D108BD9-81ED-4DB2-BD59-A6C34878D82A}">
                    <a16:rowId xmlns:a16="http://schemas.microsoft.com/office/drawing/2014/main" val="515964237"/>
                  </a:ext>
                </a:extLst>
              </a:tr>
              <a:tr h="370840">
                <a:tc>
                  <a:txBody>
                    <a:bodyPr/>
                    <a:lstStyle/>
                    <a:p>
                      <a:r>
                        <a:rPr lang="en-US" sz="1000" b="1" dirty="0"/>
                        <a:t>Cumulative units</a:t>
                      </a:r>
                    </a:p>
                  </a:txBody>
                  <a:tcPr anchor="ctr">
                    <a:solidFill>
                      <a:srgbClr val="DCEA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extLst>
                  <a:ext uri="{0D108BD9-81ED-4DB2-BD59-A6C34878D82A}">
                    <a16:rowId xmlns:a16="http://schemas.microsoft.com/office/drawing/2014/main" val="4229274535"/>
                  </a:ext>
                </a:extLst>
              </a:tr>
              <a:tr h="370840">
                <a:tc>
                  <a:txBody>
                    <a:bodyPr/>
                    <a:lstStyle/>
                    <a:p>
                      <a:r>
                        <a:rPr lang="en-US" sz="1000" b="1" dirty="0"/>
                        <a:t>Production headcount</a:t>
                      </a:r>
                    </a:p>
                  </a:txBody>
                  <a:tcPr anchor="ctr">
                    <a:solidFill>
                      <a:srgbClr val="DCEA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extLst>
                  <a:ext uri="{0D108BD9-81ED-4DB2-BD59-A6C34878D82A}">
                    <a16:rowId xmlns:a16="http://schemas.microsoft.com/office/drawing/2014/main" val="3095488017"/>
                  </a:ext>
                </a:extLst>
              </a:tr>
              <a:tr h="370840">
                <a:tc>
                  <a:txBody>
                    <a:bodyPr/>
                    <a:lstStyle/>
                    <a:p>
                      <a:r>
                        <a:rPr lang="en-US" sz="1000" b="1" dirty="0"/>
                        <a:t>Shifts per day</a:t>
                      </a:r>
                    </a:p>
                  </a:txBody>
                  <a:tcPr anchor="ctr">
                    <a:solidFill>
                      <a:srgbClr val="DCEAF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42536A"/>
                          </a:solidFill>
                          <a:effectLst/>
                          <a:uLnTx/>
                          <a:uFillTx/>
                          <a:latin typeface="Aptos" panose="02110004020202020204"/>
                          <a:ea typeface="+mn-ea"/>
                          <a:cs typeface="+mn-cs"/>
                        </a:rPr>
                        <a:t>#</a:t>
                      </a:r>
                      <a:endPar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dirty="0">
                          <a:ln>
                            <a:noFill/>
                          </a:ln>
                          <a:solidFill>
                            <a:srgbClr val="42536A"/>
                          </a:solidFill>
                          <a:effectLst/>
                          <a:uLnTx/>
                          <a:uFillTx/>
                          <a:latin typeface="Aptos" panose="02110004020202020204"/>
                          <a:ea typeface="+mn-ea"/>
                          <a:cs typeface="+mn-cs"/>
                        </a:rPr>
                        <a:t>#</a:t>
                      </a:r>
                    </a:p>
                  </a:txBody>
                  <a:tcPr/>
                </a:tc>
                <a:extLst>
                  <a:ext uri="{0D108BD9-81ED-4DB2-BD59-A6C34878D82A}">
                    <a16:rowId xmlns:a16="http://schemas.microsoft.com/office/drawing/2014/main" val="1172197298"/>
                  </a:ext>
                </a:extLst>
              </a:tr>
            </a:tbl>
          </a:graphicData>
        </a:graphic>
      </p:graphicFrame>
      <p:graphicFrame>
        <p:nvGraphicFramePr>
          <p:cNvPr id="5" name="Table 4">
            <a:extLst>
              <a:ext uri="{FF2B5EF4-FFF2-40B4-BE49-F238E27FC236}">
                <a16:creationId xmlns:a16="http://schemas.microsoft.com/office/drawing/2014/main" id="{43007142-FF79-270F-A412-BEEDEFF10A53}"/>
              </a:ext>
            </a:extLst>
          </p:cNvPr>
          <p:cNvGraphicFramePr>
            <a:graphicFrameLocks noGrp="1"/>
          </p:cNvGraphicFramePr>
          <p:nvPr>
            <p:extLst>
              <p:ext uri="{D42A27DB-BD31-4B8C-83A1-F6EECF244321}">
                <p14:modId xmlns:p14="http://schemas.microsoft.com/office/powerpoint/2010/main" val="2902190513"/>
              </p:ext>
            </p:extLst>
          </p:nvPr>
        </p:nvGraphicFramePr>
        <p:xfrm>
          <a:off x="876734" y="3924605"/>
          <a:ext cx="10972800" cy="1854200"/>
        </p:xfrm>
        <a:graphic>
          <a:graphicData uri="http://schemas.openxmlformats.org/drawingml/2006/table">
            <a:tbl>
              <a:tblPr bandRow="1">
                <a:tableStyleId>{5C22544A-7EE6-4342-B048-85BDC9FD1C3A}</a:tableStyleId>
              </a:tblPr>
              <a:tblGrid>
                <a:gridCol w="2190316">
                  <a:extLst>
                    <a:ext uri="{9D8B030D-6E8A-4147-A177-3AD203B41FA5}">
                      <a16:colId xmlns:a16="http://schemas.microsoft.com/office/drawing/2014/main" val="4087429168"/>
                    </a:ext>
                  </a:extLst>
                </a:gridCol>
                <a:gridCol w="8782484">
                  <a:extLst>
                    <a:ext uri="{9D8B030D-6E8A-4147-A177-3AD203B41FA5}">
                      <a16:colId xmlns:a16="http://schemas.microsoft.com/office/drawing/2014/main" val="2734009585"/>
                    </a:ext>
                  </a:extLst>
                </a:gridCol>
              </a:tblGrid>
              <a:tr h="370840">
                <a:tc>
                  <a:txBody>
                    <a:bodyPr/>
                    <a:lstStyle/>
                    <a:p>
                      <a:r>
                        <a:rPr lang="en-US" sz="1000" b="1" dirty="0"/>
                        <a:t>Bottleneck component or process</a:t>
                      </a:r>
                    </a:p>
                  </a:txBody>
                  <a:tcPr anchor="ctr"/>
                </a:tc>
                <a:tc>
                  <a:txBody>
                    <a:bodyPr/>
                    <a:lstStyle/>
                    <a:p>
                      <a:r>
                        <a:rPr lang="en-US" sz="1000" i="1" dirty="0">
                          <a:solidFill>
                            <a:srgbClr val="42536A"/>
                          </a:solidFill>
                        </a:rPr>
                        <a:t>What limits the ramp and how you will address it</a:t>
                      </a:r>
                    </a:p>
                  </a:txBody>
                  <a:tcPr anchor="ctr"/>
                </a:tc>
                <a:extLst>
                  <a:ext uri="{0D108BD9-81ED-4DB2-BD59-A6C34878D82A}">
                    <a16:rowId xmlns:a16="http://schemas.microsoft.com/office/drawing/2014/main" val="1430628992"/>
                  </a:ext>
                </a:extLst>
              </a:tr>
              <a:tr h="370840">
                <a:tc>
                  <a:txBody>
                    <a:bodyPr/>
                    <a:lstStyle/>
                    <a:p>
                      <a:r>
                        <a:rPr lang="en-US" sz="1000" b="1" dirty="0"/>
                        <a:t>Long-lead items</a:t>
                      </a:r>
                    </a:p>
                  </a:txBody>
                  <a:tcPr anchor="ctr"/>
                </a:tc>
                <a:tc>
                  <a:txBody>
                    <a:bodyPr/>
                    <a:lstStyle/>
                    <a:p>
                      <a:r>
                        <a:rPr lang="en-US" sz="1000" i="1" dirty="0">
                          <a:solidFill>
                            <a:srgbClr val="42536A"/>
                          </a:solidFill>
                        </a:rPr>
                        <a:t>Item, lead time (</a:t>
                      </a:r>
                      <a:r>
                        <a:rPr lang="en-US" sz="1000" i="1" dirty="0" err="1">
                          <a:solidFill>
                            <a:srgbClr val="42536A"/>
                          </a:solidFill>
                        </a:rPr>
                        <a:t>wks</a:t>
                      </a:r>
                      <a:r>
                        <a:rPr lang="en-US" sz="1000" i="1" dirty="0">
                          <a:solidFill>
                            <a:srgbClr val="42536A"/>
                          </a:solidFill>
                        </a:rPr>
                        <a:t>), on order Y/N</a:t>
                      </a:r>
                    </a:p>
                  </a:txBody>
                  <a:tcPr anchor="ctr"/>
                </a:tc>
                <a:extLst>
                  <a:ext uri="{0D108BD9-81ED-4DB2-BD59-A6C34878D82A}">
                    <a16:rowId xmlns:a16="http://schemas.microsoft.com/office/drawing/2014/main" val="2528052431"/>
                  </a:ext>
                </a:extLst>
              </a:tr>
              <a:tr h="370840">
                <a:tc>
                  <a:txBody>
                    <a:bodyPr/>
                    <a:lstStyle/>
                    <a:p>
                      <a:r>
                        <a:rPr lang="en-US" sz="1000" b="1" dirty="0"/>
                        <a:t>Capital required for ramp</a:t>
                      </a:r>
                    </a:p>
                  </a:txBody>
                  <a:tcPr anchor="ctr"/>
                </a:tc>
                <a:tc>
                  <a:txBody>
                    <a:bodyPr/>
                    <a:lstStyle/>
                    <a:p>
                      <a:r>
                        <a:rPr lang="en-US" sz="1000" i="1" dirty="0">
                          <a:solidFill>
                            <a:srgbClr val="42536A"/>
                          </a:solidFill>
                        </a:rPr>
                        <a:t>$ amount and source (cash on hand, credit, raise)</a:t>
                      </a:r>
                    </a:p>
                  </a:txBody>
                  <a:tcPr anchor="ctr"/>
                </a:tc>
                <a:extLst>
                  <a:ext uri="{0D108BD9-81ED-4DB2-BD59-A6C34878D82A}">
                    <a16:rowId xmlns:a16="http://schemas.microsoft.com/office/drawing/2014/main" val="3376275490"/>
                  </a:ext>
                </a:extLst>
              </a:tr>
              <a:tr h="370840">
                <a:tc>
                  <a:txBody>
                    <a:bodyPr/>
                    <a:lstStyle/>
                    <a:p>
                      <a:r>
                        <a:rPr lang="en-US" sz="1000" b="1" dirty="0"/>
                        <a:t>Ramp dependent on award?</a:t>
                      </a:r>
                    </a:p>
                  </a:txBody>
                  <a:tcPr anchor="ctr"/>
                </a:tc>
                <a:tc>
                  <a:txBody>
                    <a:bodyPr/>
                    <a:lstStyle/>
                    <a:p>
                      <a:r>
                        <a:rPr lang="en-US" sz="1000" i="1" dirty="0">
                          <a:solidFill>
                            <a:srgbClr val="42536A"/>
                          </a:solidFill>
                        </a:rPr>
                        <a:t>Y / N; if Y, what must happen first</a:t>
                      </a:r>
                    </a:p>
                  </a:txBody>
                  <a:tcPr anchor="ctr"/>
                </a:tc>
                <a:extLst>
                  <a:ext uri="{0D108BD9-81ED-4DB2-BD59-A6C34878D82A}">
                    <a16:rowId xmlns:a16="http://schemas.microsoft.com/office/drawing/2014/main" val="1750044991"/>
                  </a:ext>
                </a:extLst>
              </a:tr>
              <a:tr h="370840">
                <a:tc>
                  <a:txBody>
                    <a:bodyPr/>
                    <a:lstStyle/>
                    <a:p>
                      <a:r>
                        <a:rPr lang="en-US" sz="1000" b="1" dirty="0"/>
                        <a:t>Path to &gt;100,000 units/year</a:t>
                      </a:r>
                    </a:p>
                  </a:txBody>
                  <a:tcPr anchor="ctr"/>
                </a:tc>
                <a:tc>
                  <a:txBody>
                    <a:bodyPr/>
                    <a:lstStyle/>
                    <a:p>
                      <a:r>
                        <a:rPr lang="en-US" sz="1000" i="1" dirty="0">
                          <a:solidFill>
                            <a:srgbClr val="42536A"/>
                          </a:solidFill>
                        </a:rPr>
                        <a:t>Facilities, timeline, capital </a:t>
                      </a:r>
                    </a:p>
                  </a:txBody>
                  <a:tcPr anchor="ctr"/>
                </a:tc>
                <a:extLst>
                  <a:ext uri="{0D108BD9-81ED-4DB2-BD59-A6C34878D82A}">
                    <a16:rowId xmlns:a16="http://schemas.microsoft.com/office/drawing/2014/main" val="2732737059"/>
                  </a:ext>
                </a:extLst>
              </a:tr>
            </a:tbl>
          </a:graphicData>
        </a:graphic>
      </p:graphicFrame>
    </p:spTree>
    <p:extLst>
      <p:ext uri="{BB962C8B-B14F-4D97-AF65-F5344CB8AC3E}">
        <p14:creationId xmlns:p14="http://schemas.microsoft.com/office/powerpoint/2010/main" val="2040542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80FCD0-0E5F-455B-CAA9-50AE7C171F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59A469-C8BB-1D99-A0ED-3FD010B1A4D2}"/>
              </a:ext>
            </a:extLst>
          </p:cNvPr>
          <p:cNvSpPr>
            <a:spLocks noGrp="1"/>
          </p:cNvSpPr>
          <p:nvPr>
            <p:ph type="title"/>
          </p:nvPr>
        </p:nvSpPr>
        <p:spPr/>
        <p:txBody>
          <a:bodyPr/>
          <a:lstStyle/>
          <a:p>
            <a:r>
              <a:rPr lang="en-US" dirty="0"/>
              <a:t>Production Capabilities (Additional Info)</a:t>
            </a:r>
          </a:p>
        </p:txBody>
      </p:sp>
      <p:sp>
        <p:nvSpPr>
          <p:cNvPr id="4" name="Slide Number Placeholder 3">
            <a:extLst>
              <a:ext uri="{FF2B5EF4-FFF2-40B4-BE49-F238E27FC236}">
                <a16:creationId xmlns:a16="http://schemas.microsoft.com/office/drawing/2014/main" id="{FC3ADC16-AC1E-3380-8974-98FFEF9FC2AB}"/>
              </a:ext>
            </a:extLst>
          </p:cNvPr>
          <p:cNvSpPr>
            <a:spLocks noGrp="1"/>
          </p:cNvSpPr>
          <p:nvPr>
            <p:ph type="sldNum" sz="quarter" idx="12"/>
          </p:nvPr>
        </p:nvSpPr>
        <p:spPr/>
        <p:txBody>
          <a:bodyPr/>
          <a:lstStyle/>
          <a:p>
            <a:fld id="{428DC087-E06D-45B5-A109-888585087B22}" type="slidenum">
              <a:rPr lang="en-US" smtClean="0"/>
              <a:t>20</a:t>
            </a:fld>
            <a:endParaRPr lang="en-US"/>
          </a:p>
        </p:txBody>
      </p:sp>
      <p:sp>
        <p:nvSpPr>
          <p:cNvPr id="3" name="Content Placeholder 2">
            <a:extLst>
              <a:ext uri="{FF2B5EF4-FFF2-40B4-BE49-F238E27FC236}">
                <a16:creationId xmlns:a16="http://schemas.microsoft.com/office/drawing/2014/main" id="{8B386C14-7EB9-9822-4EAA-945DAFA5A8FB}"/>
              </a:ext>
            </a:extLst>
          </p:cNvPr>
          <p:cNvSpPr>
            <a:spLocks noGrp="1"/>
          </p:cNvSpPr>
          <p:nvPr>
            <p:ph idx="1"/>
          </p:nvPr>
        </p:nvSpPr>
        <p:spPr>
          <a:xfrm>
            <a:off x="492242" y="1553996"/>
            <a:ext cx="10515600" cy="4351338"/>
          </a:xfrm>
        </p:spPr>
        <p:txBody>
          <a:bodyPr>
            <a:normAutofit fontScale="85000" lnSpcReduction="20000"/>
          </a:bodyPr>
          <a:lstStyle/>
          <a:p>
            <a:pPr marL="514350" indent="-514350">
              <a:lnSpc>
                <a:spcPct val="100000"/>
              </a:lnSpc>
              <a:spcBef>
                <a:spcPts val="0"/>
              </a:spcBef>
              <a:buFont typeface="+mj-lt"/>
              <a:buAutoNum type="arabicPeriod"/>
            </a:pPr>
            <a:r>
              <a:rPr lang="en-US" b="1" i="1" dirty="0">
                <a:solidFill>
                  <a:schemeClr val="tx1">
                    <a:lumMod val="50000"/>
                    <a:lumOff val="50000"/>
                  </a:schemeClr>
                </a:solidFill>
              </a:rPr>
              <a:t>What are the personnel roles in your production processes?</a:t>
            </a:r>
          </a:p>
          <a:p>
            <a:pPr marL="514350" indent="-514350">
              <a:lnSpc>
                <a:spcPct val="100000"/>
              </a:lnSpc>
              <a:spcBef>
                <a:spcPts val="0"/>
              </a:spcBef>
              <a:buFont typeface="+mj-lt"/>
              <a:buAutoNum type="arabicPeriod"/>
            </a:pPr>
            <a:r>
              <a:rPr lang="en-US" b="1" i="1" dirty="0">
                <a:solidFill>
                  <a:schemeClr val="tx1">
                    <a:lumMod val="50000"/>
                    <a:lumOff val="50000"/>
                  </a:schemeClr>
                </a:solidFill>
              </a:rPr>
              <a:t>What is the training timeline and certification process for production roles before personnel are qualified for production?</a:t>
            </a:r>
          </a:p>
          <a:p>
            <a:pPr marL="514350" indent="-514350">
              <a:lnSpc>
                <a:spcPct val="100000"/>
              </a:lnSpc>
              <a:spcBef>
                <a:spcPts val="0"/>
              </a:spcBef>
              <a:buFont typeface="+mj-lt"/>
              <a:buAutoNum type="arabicPeriod"/>
            </a:pPr>
            <a:r>
              <a:rPr lang="en-US" b="1" i="1" dirty="0">
                <a:solidFill>
                  <a:schemeClr val="tx1">
                    <a:lumMod val="50000"/>
                    <a:lumOff val="50000"/>
                  </a:schemeClr>
                </a:solidFill>
              </a:rPr>
              <a:t>What proprietary tooling, molds, processes, IP dependencies would prevent you from rapidly starting new production sites and scaling from double to 10x production?</a:t>
            </a:r>
          </a:p>
          <a:p>
            <a:pPr marL="514350" indent="-514350">
              <a:lnSpc>
                <a:spcPct val="100000"/>
              </a:lnSpc>
              <a:spcBef>
                <a:spcPts val="0"/>
              </a:spcBef>
              <a:buFont typeface="+mj-lt"/>
              <a:buAutoNum type="arabicPeriod"/>
            </a:pPr>
            <a:r>
              <a:rPr lang="en-US" b="1" i="1" dirty="0">
                <a:solidFill>
                  <a:schemeClr val="tx1">
                    <a:lumMod val="50000"/>
                    <a:lumOff val="50000"/>
                  </a:schemeClr>
                </a:solidFill>
              </a:rPr>
              <a:t>How do your production facilities currently handle surge demands, physical logistics of double to 10x incoming raw materials and outgoing finished products?</a:t>
            </a:r>
          </a:p>
          <a:p>
            <a:pPr marL="514350" indent="-514350">
              <a:lnSpc>
                <a:spcPct val="100000"/>
              </a:lnSpc>
              <a:spcBef>
                <a:spcPts val="0"/>
              </a:spcBef>
              <a:buFont typeface="+mj-lt"/>
              <a:buAutoNum type="arabicPeriod"/>
            </a:pPr>
            <a:r>
              <a:rPr lang="en-US" b="1" i="1" dirty="0">
                <a:solidFill>
                  <a:schemeClr val="tx1">
                    <a:lumMod val="50000"/>
                    <a:lumOff val="50000"/>
                  </a:schemeClr>
                </a:solidFill>
              </a:rPr>
              <a:t>What are your biggest concerns in meeting surge production, and what is your plan to address these concerns?</a:t>
            </a:r>
          </a:p>
          <a:p>
            <a:pPr marL="514350" indent="-514350">
              <a:lnSpc>
                <a:spcPct val="100000"/>
              </a:lnSpc>
              <a:spcBef>
                <a:spcPts val="0"/>
              </a:spcBef>
              <a:buFont typeface="+mj-lt"/>
              <a:buAutoNum type="arabicPeriod"/>
            </a:pPr>
            <a:r>
              <a:rPr lang="en-US" b="1" i="1" dirty="0">
                <a:solidFill>
                  <a:schemeClr val="tx1">
                    <a:lumMod val="50000"/>
                    <a:lumOff val="50000"/>
                  </a:schemeClr>
                </a:solidFill>
              </a:rPr>
              <a:t>What elements of your production process are constrained by capital, and what would you change should more be available?</a:t>
            </a:r>
          </a:p>
        </p:txBody>
      </p:sp>
      <p:sp>
        <p:nvSpPr>
          <p:cNvPr id="6" name="TextBox 5">
            <a:extLst>
              <a:ext uri="{FF2B5EF4-FFF2-40B4-BE49-F238E27FC236}">
                <a16:creationId xmlns:a16="http://schemas.microsoft.com/office/drawing/2014/main" id="{E4FB09C0-C7BE-6848-2511-4195B62F9F46}"/>
              </a:ext>
            </a:extLst>
          </p:cNvPr>
          <p:cNvSpPr txBox="1"/>
          <p:nvPr/>
        </p:nvSpPr>
        <p:spPr>
          <a:xfrm>
            <a:off x="1469630" y="5618234"/>
            <a:ext cx="9538212" cy="954107"/>
          </a:xfrm>
          <a:prstGeom prst="rect">
            <a:avLst/>
          </a:prstGeom>
          <a:noFill/>
        </p:spPr>
        <p:txBody>
          <a:bodyPr wrap="square">
            <a:spAutoFit/>
          </a:bodyPr>
          <a:lstStyle/>
          <a:p>
            <a:pPr algn="ctr"/>
            <a:r>
              <a:rPr lang="en-US" sz="2800" b="1" dirty="0">
                <a:highlight>
                  <a:srgbClr val="00FFFF"/>
                </a:highlight>
                <a:latin typeface="Calibri" pitchFamily="34" charset="0"/>
                <a:ea typeface="Calibri" pitchFamily="34" charset="-122"/>
                <a:cs typeface="Calibri" pitchFamily="34" charset="-120"/>
              </a:rPr>
              <a:t>Use up to four slides to respond to these questions. Fewer is acceptable if all questions are fully addressed.</a:t>
            </a:r>
            <a:endParaRPr lang="en-US" b="1" dirty="0">
              <a:highlight>
                <a:srgbClr val="00FFFF"/>
              </a:highlight>
            </a:endParaRPr>
          </a:p>
        </p:txBody>
      </p:sp>
    </p:spTree>
    <p:extLst>
      <p:ext uri="{BB962C8B-B14F-4D97-AF65-F5344CB8AC3E}">
        <p14:creationId xmlns:p14="http://schemas.microsoft.com/office/powerpoint/2010/main" val="520387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3D3AA-77F2-BE22-AFB7-495EDD4752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14EF14-5B58-A313-31A6-5ED60D249B74}"/>
              </a:ext>
            </a:extLst>
          </p:cNvPr>
          <p:cNvSpPr>
            <a:spLocks noGrp="1"/>
          </p:cNvSpPr>
          <p:nvPr>
            <p:ph type="title"/>
          </p:nvPr>
        </p:nvSpPr>
        <p:spPr/>
        <p:txBody>
          <a:bodyPr/>
          <a:lstStyle/>
          <a:p>
            <a:r>
              <a:rPr lang="en-US" dirty="0"/>
              <a:t>Quality Control</a:t>
            </a:r>
          </a:p>
        </p:txBody>
      </p:sp>
      <p:sp>
        <p:nvSpPr>
          <p:cNvPr id="4" name="Slide Number Placeholder 3">
            <a:extLst>
              <a:ext uri="{FF2B5EF4-FFF2-40B4-BE49-F238E27FC236}">
                <a16:creationId xmlns:a16="http://schemas.microsoft.com/office/drawing/2014/main" id="{3370B832-11E9-12EE-C2BE-626305DA28CE}"/>
              </a:ext>
            </a:extLst>
          </p:cNvPr>
          <p:cNvSpPr>
            <a:spLocks noGrp="1"/>
          </p:cNvSpPr>
          <p:nvPr>
            <p:ph type="sldNum" sz="quarter" idx="12"/>
          </p:nvPr>
        </p:nvSpPr>
        <p:spPr/>
        <p:txBody>
          <a:bodyPr/>
          <a:lstStyle/>
          <a:p>
            <a:fld id="{428DC087-E06D-45B5-A109-888585087B22}" type="slidenum">
              <a:rPr lang="en-US" smtClean="0"/>
              <a:t>21</a:t>
            </a:fld>
            <a:endParaRPr lang="en-US"/>
          </a:p>
        </p:txBody>
      </p:sp>
      <p:sp>
        <p:nvSpPr>
          <p:cNvPr id="3" name="Content Placeholder 2">
            <a:extLst>
              <a:ext uri="{FF2B5EF4-FFF2-40B4-BE49-F238E27FC236}">
                <a16:creationId xmlns:a16="http://schemas.microsoft.com/office/drawing/2014/main" id="{16F6FFAC-D055-43DF-6EEE-58967894DF56}"/>
              </a:ext>
            </a:extLst>
          </p:cNvPr>
          <p:cNvSpPr>
            <a:spLocks noGrp="1"/>
          </p:cNvSpPr>
          <p:nvPr>
            <p:ph idx="1"/>
          </p:nvPr>
        </p:nvSpPr>
        <p:spPr>
          <a:xfrm>
            <a:off x="492242" y="1553996"/>
            <a:ext cx="10515600" cy="4351338"/>
          </a:xfrm>
        </p:spPr>
        <p:txBody>
          <a:bodyPr anchor="ctr">
            <a:normAutofit/>
          </a:bodyPr>
          <a:lstStyle/>
          <a:p>
            <a:pPr>
              <a:buFont typeface="Wingdings" pitchFamily="2" charset="2"/>
              <a:buChar char="§"/>
            </a:pPr>
            <a:r>
              <a:rPr lang="en-US" i="1" dirty="0">
                <a:solidFill>
                  <a:schemeClr val="tx1">
                    <a:lumMod val="50000"/>
                    <a:lumOff val="50000"/>
                  </a:schemeClr>
                </a:solidFill>
              </a:rPr>
              <a:t>Describe your internal quality control processes</a:t>
            </a:r>
          </a:p>
          <a:p>
            <a:pPr>
              <a:buFont typeface="Wingdings" pitchFamily="2" charset="2"/>
              <a:buChar char="§"/>
            </a:pPr>
            <a:r>
              <a:rPr lang="en-US" i="1" dirty="0">
                <a:solidFill>
                  <a:schemeClr val="tx1">
                    <a:lumMod val="50000"/>
                    <a:lumOff val="50000"/>
                  </a:schemeClr>
                </a:solidFill>
              </a:rPr>
              <a:t>Describe the five elements of your production process that fail the most as evidenced by internal QC</a:t>
            </a:r>
          </a:p>
        </p:txBody>
      </p:sp>
    </p:spTree>
    <p:extLst>
      <p:ext uri="{BB962C8B-B14F-4D97-AF65-F5344CB8AC3E}">
        <p14:creationId xmlns:p14="http://schemas.microsoft.com/office/powerpoint/2010/main" val="1334198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62354-36D7-8B3A-6089-8D7149529BF8}"/>
              </a:ext>
            </a:extLst>
          </p:cNvPr>
          <p:cNvSpPr>
            <a:spLocks noGrp="1"/>
          </p:cNvSpPr>
          <p:nvPr>
            <p:ph type="title"/>
          </p:nvPr>
        </p:nvSpPr>
        <p:spPr/>
        <p:txBody>
          <a:bodyPr/>
          <a:lstStyle/>
          <a:p>
            <a:r>
              <a:rPr lang="en-US" dirty="0"/>
              <a:t>Supply Chain</a:t>
            </a:r>
          </a:p>
        </p:txBody>
      </p:sp>
      <p:sp>
        <p:nvSpPr>
          <p:cNvPr id="4" name="Slide Number Placeholder 3">
            <a:extLst>
              <a:ext uri="{FF2B5EF4-FFF2-40B4-BE49-F238E27FC236}">
                <a16:creationId xmlns:a16="http://schemas.microsoft.com/office/drawing/2014/main" id="{75EC7740-4BDC-DFA6-0A6C-E48214C00754}"/>
              </a:ext>
            </a:extLst>
          </p:cNvPr>
          <p:cNvSpPr>
            <a:spLocks noGrp="1"/>
          </p:cNvSpPr>
          <p:nvPr>
            <p:ph type="sldNum" sz="quarter" idx="12"/>
          </p:nvPr>
        </p:nvSpPr>
        <p:spPr/>
        <p:txBody>
          <a:bodyPr/>
          <a:lstStyle/>
          <a:p>
            <a:fld id="{428DC087-E06D-45B5-A109-888585087B22}" type="slidenum">
              <a:rPr lang="en-US" smtClean="0"/>
              <a:t>22</a:t>
            </a:fld>
            <a:endParaRPr lang="en-US" dirty="0"/>
          </a:p>
        </p:txBody>
      </p:sp>
      <p:graphicFrame>
        <p:nvGraphicFramePr>
          <p:cNvPr id="5" name="tbl_supply_chain">
            <a:extLst>
              <a:ext uri="{FF2B5EF4-FFF2-40B4-BE49-F238E27FC236}">
                <a16:creationId xmlns:a16="http://schemas.microsoft.com/office/drawing/2014/main" id="{CB741536-CF4A-3F6E-04EA-B32C37E3275E}"/>
              </a:ext>
            </a:extLst>
          </p:cNvPr>
          <p:cNvGraphicFramePr>
            <a:graphicFrameLocks noGrp="1"/>
          </p:cNvGraphicFramePr>
          <p:nvPr>
            <p:extLst>
              <p:ext uri="{D42A27DB-BD31-4B8C-83A1-F6EECF244321}">
                <p14:modId xmlns:p14="http://schemas.microsoft.com/office/powerpoint/2010/main" val="3981817057"/>
              </p:ext>
            </p:extLst>
          </p:nvPr>
        </p:nvGraphicFramePr>
        <p:xfrm>
          <a:off x="876734" y="1474648"/>
          <a:ext cx="10972800" cy="3667760"/>
        </p:xfrm>
        <a:graphic>
          <a:graphicData uri="http://schemas.openxmlformats.org/drawingml/2006/table">
            <a:tbl>
              <a:tblPr/>
              <a:tblGrid>
                <a:gridCol w="2196409">
                  <a:extLst>
                    <a:ext uri="{9D8B030D-6E8A-4147-A177-3AD203B41FA5}">
                      <a16:colId xmlns:a16="http://schemas.microsoft.com/office/drawing/2014/main" val="20000"/>
                    </a:ext>
                  </a:extLst>
                </a:gridCol>
                <a:gridCol w="2479217">
                  <a:extLst>
                    <a:ext uri="{9D8B030D-6E8A-4147-A177-3AD203B41FA5}">
                      <a16:colId xmlns:a16="http://schemas.microsoft.com/office/drawing/2014/main" val="20001"/>
                    </a:ext>
                  </a:extLst>
                </a:gridCol>
                <a:gridCol w="1890147">
                  <a:extLst>
                    <a:ext uri="{9D8B030D-6E8A-4147-A177-3AD203B41FA5}">
                      <a16:colId xmlns:a16="http://schemas.microsoft.com/office/drawing/2014/main" val="20002"/>
                    </a:ext>
                  </a:extLst>
                </a:gridCol>
                <a:gridCol w="1591703">
                  <a:extLst>
                    <a:ext uri="{9D8B030D-6E8A-4147-A177-3AD203B41FA5}">
                      <a16:colId xmlns:a16="http://schemas.microsoft.com/office/drawing/2014/main" val="20003"/>
                    </a:ext>
                  </a:extLst>
                </a:gridCol>
                <a:gridCol w="1193777">
                  <a:extLst>
                    <a:ext uri="{9D8B030D-6E8A-4147-A177-3AD203B41FA5}">
                      <a16:colId xmlns:a16="http://schemas.microsoft.com/office/drawing/2014/main" val="20005"/>
                    </a:ext>
                  </a:extLst>
                </a:gridCol>
                <a:gridCol w="1621547">
                  <a:extLst>
                    <a:ext uri="{9D8B030D-6E8A-4147-A177-3AD203B41FA5}">
                      <a16:colId xmlns:a16="http://schemas.microsoft.com/office/drawing/2014/main" val="20006"/>
                    </a:ext>
                  </a:extLst>
                </a:gridCol>
              </a:tblGrid>
              <a:tr h="283464">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Component </a:t>
                      </a:r>
                    </a:p>
                    <a:p>
                      <a:pPr marL="0" indent="0">
                        <a:buNone/>
                      </a:pPr>
                      <a:r>
                        <a:rPr lang="en-US" sz="1200" b="1" i="1" dirty="0">
                          <a:solidFill>
                            <a:srgbClr val="FFFFFF"/>
                          </a:solidFill>
                          <a:latin typeface="Calibri" pitchFamily="34" charset="0"/>
                          <a:ea typeface="Calibri" pitchFamily="34" charset="-122"/>
                          <a:cs typeface="Calibri" pitchFamily="34" charset="-120"/>
                        </a:rPr>
                        <a:t>(Mark N/A if not applicable)</a:t>
                      </a:r>
                      <a:endParaRPr lang="en-US" sz="1200" i="1"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Manufacturer</a:t>
                      </a:r>
                      <a:endParaRPr lang="en-US" sz="12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Part / model</a:t>
                      </a:r>
                      <a:endParaRPr lang="en-US" sz="12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Country of origin</a:t>
                      </a:r>
                      <a:endParaRPr lang="en-US" sz="12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Lead time (wks)</a:t>
                      </a:r>
                      <a:endParaRPr lang="en-US" sz="12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On hand (units of drones)</a:t>
                      </a:r>
                      <a:endParaRPr lang="en-US" sz="12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extLst>
                  <a:ext uri="{0D108BD9-81ED-4DB2-BD59-A6C34878D82A}">
                    <a16:rowId xmlns:a16="http://schemas.microsoft.com/office/drawing/2014/main" val="10000"/>
                  </a:ext>
                </a:extLst>
              </a:tr>
              <a:tr h="283464">
                <a:tc>
                  <a:txBody>
                    <a:bodyPr/>
                    <a:lstStyle/>
                    <a:p>
                      <a:pPr marL="0" indent="0">
                        <a:buNone/>
                      </a:pPr>
                      <a:r>
                        <a:rPr lang="en-US" sz="1200" b="1" dirty="0">
                          <a:latin typeface="Calibri" charset="0"/>
                          <a:ea typeface="Calibri" charset="0"/>
                          <a:cs typeface="Calibri" charset="0"/>
                        </a:rPr>
                        <a:t>Flight Controller</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1"/>
                  </a:ext>
                </a:extLst>
              </a:tr>
              <a:tr h="283464">
                <a:tc>
                  <a:txBody>
                    <a:bodyPr/>
                    <a:lstStyle/>
                    <a:p>
                      <a:pPr marL="0" indent="0">
                        <a:buNone/>
                      </a:pPr>
                      <a:r>
                        <a:rPr lang="en-US" sz="1200" b="1" dirty="0">
                          <a:latin typeface="Calibri" charset="0"/>
                          <a:ea typeface="Calibri" charset="0"/>
                          <a:cs typeface="Calibri" charset="0"/>
                        </a:rPr>
                        <a:t>Electronic Speed Controllers (ESC)</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2"/>
                  </a:ext>
                </a:extLst>
              </a:tr>
              <a:tr h="283464">
                <a:tc>
                  <a:txBody>
                    <a:bodyPr/>
                    <a:lstStyle/>
                    <a:p>
                      <a:pPr marL="0" indent="0">
                        <a:buNone/>
                      </a:pPr>
                      <a:r>
                        <a:rPr lang="en-US" sz="1200" b="1" dirty="0">
                          <a:latin typeface="Calibri" charset="0"/>
                          <a:ea typeface="Calibri" charset="0"/>
                          <a:cs typeface="Calibri" charset="0"/>
                        </a:rPr>
                        <a:t>Motors</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3"/>
                  </a:ext>
                </a:extLst>
              </a:tr>
              <a:tr h="283464">
                <a:tc>
                  <a:txBody>
                    <a:bodyPr/>
                    <a:lstStyle/>
                    <a:p>
                      <a:pPr marL="0" indent="0">
                        <a:buNone/>
                      </a:pPr>
                      <a:r>
                        <a:rPr lang="en-US" sz="1200" b="1" dirty="0">
                          <a:latin typeface="Calibri" charset="0"/>
                          <a:ea typeface="Calibri" charset="0"/>
                          <a:cs typeface="Calibri" charset="0"/>
                        </a:rPr>
                        <a:t>Propellers</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4"/>
                  </a:ext>
                </a:extLst>
              </a:tr>
              <a:tr h="283464">
                <a:tc>
                  <a:txBody>
                    <a:bodyPr/>
                    <a:lstStyle/>
                    <a:p>
                      <a:pPr marL="0" indent="0">
                        <a:buNone/>
                      </a:pPr>
                      <a:r>
                        <a:rPr lang="en-US" sz="1200" b="1" dirty="0">
                          <a:latin typeface="Calibri" charset="0"/>
                          <a:ea typeface="Calibri" charset="0"/>
                          <a:cs typeface="Calibri" charset="0"/>
                        </a:rPr>
                        <a:t>Battery Cells</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5"/>
                  </a:ext>
                </a:extLst>
              </a:tr>
              <a:tr h="283464">
                <a:tc>
                  <a:txBody>
                    <a:bodyPr/>
                    <a:lstStyle/>
                    <a:p>
                      <a:pPr marL="0" indent="0">
                        <a:buNone/>
                      </a:pPr>
                      <a:r>
                        <a:rPr lang="en-US" sz="1200" b="1" dirty="0">
                          <a:latin typeface="Calibri" charset="0"/>
                          <a:ea typeface="Calibri" charset="0"/>
                          <a:cs typeface="Calibri" charset="0"/>
                        </a:rPr>
                        <a:t>Day camera</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6"/>
                  </a:ext>
                </a:extLst>
              </a:tr>
              <a:tr h="283464">
                <a:tc>
                  <a:txBody>
                    <a:bodyPr/>
                    <a:lstStyle/>
                    <a:p>
                      <a:pPr marL="0" indent="0">
                        <a:buNone/>
                      </a:pPr>
                      <a:r>
                        <a:rPr lang="en-US" sz="1200" b="1" dirty="0">
                          <a:latin typeface="Calibri" charset="0"/>
                          <a:ea typeface="Calibri" charset="0"/>
                          <a:cs typeface="Calibri" charset="0"/>
                        </a:rPr>
                        <a:t>Night vision / low-light camera</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7"/>
                  </a:ext>
                </a:extLst>
              </a:tr>
              <a:tr h="283464">
                <a:tc>
                  <a:txBody>
                    <a:bodyPr/>
                    <a:lstStyle/>
                    <a:p>
                      <a:pPr marL="0" indent="0">
                        <a:buNone/>
                      </a:pPr>
                      <a:r>
                        <a:rPr lang="en-US" sz="1200" b="1" dirty="0">
                          <a:latin typeface="Calibri" charset="0"/>
                          <a:ea typeface="Calibri" charset="0"/>
                          <a:cs typeface="Calibri" charset="0"/>
                        </a:rPr>
                        <a:t>C2 radio</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8"/>
                  </a:ext>
                </a:extLst>
              </a:tr>
              <a:tr h="283464">
                <a:tc>
                  <a:txBody>
                    <a:bodyPr/>
                    <a:lstStyle/>
                    <a:p>
                      <a:pPr marL="0" indent="0">
                        <a:buNone/>
                      </a:pPr>
                      <a:r>
                        <a:rPr lang="en-US" sz="1200" b="1" dirty="0">
                          <a:latin typeface="Calibri" charset="0"/>
                          <a:ea typeface="Calibri" charset="0"/>
                          <a:cs typeface="Calibri" charset="0"/>
                        </a:rPr>
                        <a:t>Video Transmitter</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09"/>
                  </a:ext>
                </a:extLst>
              </a:tr>
              <a:tr h="283464">
                <a:tc>
                  <a:txBody>
                    <a:bodyPr/>
                    <a:lstStyle/>
                    <a:p>
                      <a:pPr marL="0" indent="0">
                        <a:buNone/>
                      </a:pPr>
                      <a:r>
                        <a:rPr lang="en-US" sz="1200" b="1" dirty="0">
                          <a:latin typeface="Calibri" charset="0"/>
                          <a:ea typeface="Calibri" charset="0"/>
                          <a:cs typeface="Calibri" charset="0"/>
                        </a:rPr>
                        <a:t>Onboard Compute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10"/>
                  </a:ext>
                </a:extLst>
              </a:tr>
              <a:tr h="283464">
                <a:tc>
                  <a:txBody>
                    <a:bodyPr/>
                    <a:lstStyle/>
                    <a:p>
                      <a:pPr marL="0" indent="0">
                        <a:buNone/>
                      </a:pPr>
                      <a:r>
                        <a:rPr lang="en-US" sz="1200" b="1" dirty="0">
                          <a:latin typeface="Calibri" charset="0"/>
                          <a:ea typeface="Calibri" charset="0"/>
                          <a:cs typeface="Calibri" charset="0"/>
                        </a:rPr>
                        <a:t>GNSS module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160556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A3B93-B869-4DC3-6A8F-A5F248DBE2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7F3823-3F6C-71CB-A982-1C0FBD4B71FC}"/>
              </a:ext>
            </a:extLst>
          </p:cNvPr>
          <p:cNvSpPr>
            <a:spLocks noGrp="1"/>
          </p:cNvSpPr>
          <p:nvPr>
            <p:ph type="title"/>
          </p:nvPr>
        </p:nvSpPr>
        <p:spPr/>
        <p:txBody>
          <a:bodyPr/>
          <a:lstStyle/>
          <a:p>
            <a:r>
              <a:rPr lang="en-US" dirty="0"/>
              <a:t>Supply Chain</a:t>
            </a:r>
          </a:p>
        </p:txBody>
      </p:sp>
      <p:sp>
        <p:nvSpPr>
          <p:cNvPr id="4" name="Slide Number Placeholder 3">
            <a:extLst>
              <a:ext uri="{FF2B5EF4-FFF2-40B4-BE49-F238E27FC236}">
                <a16:creationId xmlns:a16="http://schemas.microsoft.com/office/drawing/2014/main" id="{B9E7E6B8-1959-216F-30A9-CE42A2F984A4}"/>
              </a:ext>
            </a:extLst>
          </p:cNvPr>
          <p:cNvSpPr>
            <a:spLocks noGrp="1"/>
          </p:cNvSpPr>
          <p:nvPr>
            <p:ph type="sldNum" sz="quarter" idx="12"/>
          </p:nvPr>
        </p:nvSpPr>
        <p:spPr/>
        <p:txBody>
          <a:bodyPr/>
          <a:lstStyle/>
          <a:p>
            <a:fld id="{428DC087-E06D-45B5-A109-888585087B22}" type="slidenum">
              <a:rPr lang="en-US" smtClean="0"/>
              <a:t>23</a:t>
            </a:fld>
            <a:endParaRPr lang="en-US"/>
          </a:p>
        </p:txBody>
      </p:sp>
      <p:graphicFrame>
        <p:nvGraphicFramePr>
          <p:cNvPr id="5" name="tbl_supply_chain">
            <a:extLst>
              <a:ext uri="{FF2B5EF4-FFF2-40B4-BE49-F238E27FC236}">
                <a16:creationId xmlns:a16="http://schemas.microsoft.com/office/drawing/2014/main" id="{A9CC774B-3FDB-1ED8-77A1-E1B4FD350B11}"/>
              </a:ext>
            </a:extLst>
          </p:cNvPr>
          <p:cNvGraphicFramePr>
            <a:graphicFrameLocks noGrp="1"/>
          </p:cNvGraphicFramePr>
          <p:nvPr>
            <p:extLst>
              <p:ext uri="{D42A27DB-BD31-4B8C-83A1-F6EECF244321}">
                <p14:modId xmlns:p14="http://schemas.microsoft.com/office/powerpoint/2010/main" val="415437087"/>
              </p:ext>
            </p:extLst>
          </p:nvPr>
        </p:nvGraphicFramePr>
        <p:xfrm>
          <a:off x="876734" y="1474648"/>
          <a:ext cx="10972800" cy="1833880"/>
        </p:xfrm>
        <a:graphic>
          <a:graphicData uri="http://schemas.openxmlformats.org/drawingml/2006/table">
            <a:tbl>
              <a:tblPr/>
              <a:tblGrid>
                <a:gridCol w="2196409">
                  <a:extLst>
                    <a:ext uri="{9D8B030D-6E8A-4147-A177-3AD203B41FA5}">
                      <a16:colId xmlns:a16="http://schemas.microsoft.com/office/drawing/2014/main" val="20000"/>
                    </a:ext>
                  </a:extLst>
                </a:gridCol>
                <a:gridCol w="2479217">
                  <a:extLst>
                    <a:ext uri="{9D8B030D-6E8A-4147-A177-3AD203B41FA5}">
                      <a16:colId xmlns:a16="http://schemas.microsoft.com/office/drawing/2014/main" val="20001"/>
                    </a:ext>
                  </a:extLst>
                </a:gridCol>
                <a:gridCol w="1890147">
                  <a:extLst>
                    <a:ext uri="{9D8B030D-6E8A-4147-A177-3AD203B41FA5}">
                      <a16:colId xmlns:a16="http://schemas.microsoft.com/office/drawing/2014/main" val="20002"/>
                    </a:ext>
                  </a:extLst>
                </a:gridCol>
                <a:gridCol w="1591703">
                  <a:extLst>
                    <a:ext uri="{9D8B030D-6E8A-4147-A177-3AD203B41FA5}">
                      <a16:colId xmlns:a16="http://schemas.microsoft.com/office/drawing/2014/main" val="20003"/>
                    </a:ext>
                  </a:extLst>
                </a:gridCol>
                <a:gridCol w="1193777">
                  <a:extLst>
                    <a:ext uri="{9D8B030D-6E8A-4147-A177-3AD203B41FA5}">
                      <a16:colId xmlns:a16="http://schemas.microsoft.com/office/drawing/2014/main" val="20005"/>
                    </a:ext>
                  </a:extLst>
                </a:gridCol>
                <a:gridCol w="1621547">
                  <a:extLst>
                    <a:ext uri="{9D8B030D-6E8A-4147-A177-3AD203B41FA5}">
                      <a16:colId xmlns:a16="http://schemas.microsoft.com/office/drawing/2014/main" val="20006"/>
                    </a:ext>
                  </a:extLst>
                </a:gridCol>
              </a:tblGrid>
              <a:tr h="283464">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Component </a:t>
                      </a:r>
                    </a:p>
                    <a:p>
                      <a:pPr marL="0" indent="0">
                        <a:buNone/>
                      </a:pPr>
                      <a:r>
                        <a:rPr lang="en-US" sz="1200" b="1" i="1" dirty="0">
                          <a:solidFill>
                            <a:srgbClr val="FFFFFF"/>
                          </a:solidFill>
                          <a:latin typeface="Calibri" pitchFamily="34" charset="0"/>
                          <a:ea typeface="Calibri" pitchFamily="34" charset="-122"/>
                          <a:cs typeface="Calibri" pitchFamily="34" charset="-120"/>
                        </a:rPr>
                        <a:t>(Mark N/A if not applicable)</a:t>
                      </a:r>
                      <a:endParaRPr lang="en-US" sz="1200" i="1"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Manufacturer</a:t>
                      </a:r>
                      <a:endParaRPr lang="en-US" sz="12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Part / model</a:t>
                      </a:r>
                      <a:endParaRPr lang="en-US" sz="12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Country of origin</a:t>
                      </a:r>
                      <a:endParaRPr lang="en-US" sz="12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Lead time (wks)</a:t>
                      </a:r>
                      <a:endParaRPr lang="en-US" sz="12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tc>
                  <a:txBody>
                    <a:bodyPr/>
                    <a:lstStyle/>
                    <a:p>
                      <a:pPr marL="0" indent="0">
                        <a:buNone/>
                      </a:pPr>
                      <a:r>
                        <a:rPr lang="en-US" sz="1200" b="1" dirty="0">
                          <a:solidFill>
                            <a:srgbClr val="FFFFFF"/>
                          </a:solidFill>
                          <a:latin typeface="Calibri" pitchFamily="34" charset="0"/>
                          <a:ea typeface="Calibri" pitchFamily="34" charset="-122"/>
                          <a:cs typeface="Calibri" pitchFamily="34" charset="-120"/>
                        </a:rPr>
                        <a:t>On hand </a:t>
                      </a:r>
                      <a:br>
                        <a:rPr lang="en-US" sz="1200" b="1" dirty="0">
                          <a:solidFill>
                            <a:srgbClr val="FFFFFF"/>
                          </a:solidFill>
                          <a:latin typeface="Calibri" pitchFamily="34" charset="0"/>
                          <a:ea typeface="Calibri" pitchFamily="34" charset="-122"/>
                          <a:cs typeface="Calibri" pitchFamily="34" charset="-120"/>
                        </a:rPr>
                      </a:br>
                      <a:r>
                        <a:rPr lang="en-US" sz="1200" b="1" dirty="0">
                          <a:solidFill>
                            <a:srgbClr val="FFFFFF"/>
                          </a:solidFill>
                          <a:latin typeface="Calibri" pitchFamily="34" charset="0"/>
                          <a:ea typeface="Calibri" pitchFamily="34" charset="-122"/>
                          <a:cs typeface="Calibri" pitchFamily="34" charset="-120"/>
                        </a:rPr>
                        <a:t>(units of drones)</a:t>
                      </a:r>
                      <a:endParaRPr lang="en-US" sz="1200" dirty="0">
                        <a:latin typeface="Calibri" charset="0"/>
                        <a:ea typeface="Calibri" charset="0"/>
                        <a:cs typeface="Calibri" charset="0"/>
                      </a:endParaRP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1B2A41"/>
                    </a:solidFill>
                  </a:tcPr>
                </a:tc>
                <a:extLst>
                  <a:ext uri="{0D108BD9-81ED-4DB2-BD59-A6C34878D82A}">
                    <a16:rowId xmlns:a16="http://schemas.microsoft.com/office/drawing/2014/main" val="10000"/>
                  </a:ext>
                </a:extLst>
              </a:tr>
              <a:tr h="283464">
                <a:tc>
                  <a:txBody>
                    <a:bodyPr/>
                    <a:lstStyle/>
                    <a:p>
                      <a:pPr marL="0" indent="0">
                        <a:buNone/>
                      </a:pPr>
                      <a:r>
                        <a:rPr lang="en-US" sz="1200" b="1" dirty="0">
                          <a:latin typeface="Calibri" charset="0"/>
                          <a:ea typeface="Calibri" charset="0"/>
                          <a:cs typeface="Calibri" charset="0"/>
                        </a:rPr>
                        <a:t>FPV Goggles</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2881079537"/>
                  </a:ext>
                </a:extLst>
              </a:tr>
              <a:tr h="283464">
                <a:tc>
                  <a:txBody>
                    <a:bodyPr/>
                    <a:lstStyle/>
                    <a:p>
                      <a:pPr marL="0" indent="0">
                        <a:buNone/>
                      </a:pPr>
                      <a:r>
                        <a:rPr lang="en-US" sz="1200" b="1" dirty="0">
                          <a:latin typeface="Calibri" charset="0"/>
                          <a:ea typeface="Calibri" charset="0"/>
                          <a:cs typeface="Calibri" charset="0"/>
                        </a:rPr>
                        <a:t>Handheld Controller</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703789432"/>
                  </a:ext>
                </a:extLst>
              </a:tr>
              <a:tr h="283464">
                <a:tc>
                  <a:txBody>
                    <a:bodyPr/>
                    <a:lstStyle/>
                    <a:p>
                      <a:pPr marL="0" indent="0">
                        <a:buNone/>
                      </a:pPr>
                      <a:r>
                        <a:rPr lang="en-US" sz="1200" b="1" dirty="0">
                          <a:latin typeface="Calibri" charset="0"/>
                          <a:ea typeface="Calibri" charset="0"/>
                          <a:cs typeface="Calibri" charset="0"/>
                        </a:rPr>
                        <a:t>Gimbals</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Model</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3300863030"/>
                  </a:ext>
                </a:extLst>
              </a:tr>
              <a:tr h="283464">
                <a:tc>
                  <a:txBody>
                    <a:bodyPr/>
                    <a:lstStyle/>
                    <a:p>
                      <a:pPr marL="0" indent="0">
                        <a:buNone/>
                      </a:pPr>
                      <a:r>
                        <a:rPr lang="en-US" sz="1200" b="1" dirty="0">
                          <a:latin typeface="Calibri" charset="0"/>
                          <a:ea typeface="Calibri" charset="0"/>
                          <a:cs typeface="Calibri" charset="0"/>
                        </a:rPr>
                        <a:t>Platform Software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Software Version</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3387493280"/>
                  </a:ext>
                </a:extLst>
              </a:tr>
              <a:tr h="283464">
                <a:tc>
                  <a:txBody>
                    <a:bodyPr/>
                    <a:lstStyle/>
                    <a:p>
                      <a:pPr marL="0" indent="0">
                        <a:buNone/>
                      </a:pPr>
                      <a:r>
                        <a:rPr lang="en-US" sz="1200" b="1" dirty="0">
                          <a:latin typeface="Calibri" charset="0"/>
                          <a:ea typeface="Calibri" charset="0"/>
                          <a:cs typeface="Calibri" charset="0"/>
                        </a:rPr>
                        <a:t>GCS Software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solidFill>
                      <a:srgbClr val="DCEAF8"/>
                    </a:solidFill>
                  </a:tcPr>
                </a:tc>
                <a:tc>
                  <a:txBody>
                    <a:bodyPr/>
                    <a:lstStyle/>
                    <a:p>
                      <a:pPr marL="0" indent="0">
                        <a:buNone/>
                      </a:pPr>
                      <a:r>
                        <a:rPr lang="en-US" sz="1200" i="1" dirty="0">
                          <a:solidFill>
                            <a:srgbClr val="42536A"/>
                          </a:solidFill>
                          <a:latin typeface="Calibri" charset="0"/>
                          <a:ea typeface="Calibri" charset="0"/>
                          <a:cs typeface="Calibri" charset="0"/>
                        </a:rPr>
                        <a:t>Name</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Software Version</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buNone/>
                      </a:pPr>
                      <a:r>
                        <a:rPr lang="en-US" sz="1200" i="1" dirty="0">
                          <a:solidFill>
                            <a:srgbClr val="42536A"/>
                          </a:solidFill>
                          <a:latin typeface="Calibri" charset="0"/>
                          <a:ea typeface="Calibri" charset="0"/>
                          <a:cs typeface="Calibri" charset="0"/>
                        </a:rPr>
                        <a:t>Country</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tc>
                  <a:txBody>
                    <a:bodyPr/>
                    <a:lstStyle/>
                    <a:p>
                      <a:pPr marL="0" indent="0" algn="ctr">
                        <a:buNone/>
                      </a:pPr>
                      <a:r>
                        <a:rPr lang="en-US" sz="1200" i="1" dirty="0">
                          <a:solidFill>
                            <a:srgbClr val="42536A"/>
                          </a:solidFill>
                          <a:latin typeface="Calibri" charset="0"/>
                          <a:ea typeface="Calibri" charset="0"/>
                          <a:cs typeface="Calibri" charset="0"/>
                        </a:rPr>
                        <a:t>#</a:t>
                      </a:r>
                    </a:p>
                  </a:txBody>
                  <a:tcPr marL="63500" marR="63500" marT="25400" marB="25400" anchor="ctr">
                    <a:lnL w="6350" cap="flat" cmpd="sng" algn="ctr">
                      <a:solidFill>
                        <a:srgbClr val="C9CFD8"/>
                      </a:solidFill>
                      <a:prstDash val="solid"/>
                      <a:round/>
                      <a:headEnd type="none" w="med" len="med"/>
                      <a:tailEnd type="none" w="med" len="med"/>
                    </a:lnL>
                    <a:lnR w="6350" cap="flat" cmpd="sng" algn="ctr">
                      <a:solidFill>
                        <a:srgbClr val="C9CFD8"/>
                      </a:solidFill>
                      <a:prstDash val="solid"/>
                      <a:round/>
                      <a:headEnd type="none" w="med" len="med"/>
                      <a:tailEnd type="none" w="med" len="med"/>
                    </a:lnR>
                    <a:lnT w="6350" cap="flat" cmpd="sng" algn="ctr">
                      <a:solidFill>
                        <a:srgbClr val="C9CFD8"/>
                      </a:solidFill>
                      <a:prstDash val="solid"/>
                      <a:round/>
                      <a:headEnd type="none" w="med" len="med"/>
                      <a:tailEnd type="none" w="med" len="med"/>
                    </a:lnT>
                    <a:lnB w="6350" cap="flat" cmpd="sng" algn="ctr">
                      <a:solidFill>
                        <a:srgbClr val="C9CFD8"/>
                      </a:solidFill>
                      <a:prstDash val="solid"/>
                      <a:round/>
                      <a:headEnd type="none" w="med" len="med"/>
                      <a:tailEnd type="none" w="med" len="med"/>
                    </a:lnB>
                  </a:tcPr>
                </a:tc>
                <a:extLst>
                  <a:ext uri="{0D108BD9-81ED-4DB2-BD59-A6C34878D82A}">
                    <a16:rowId xmlns:a16="http://schemas.microsoft.com/office/drawing/2014/main" val="1292829419"/>
                  </a:ext>
                </a:extLst>
              </a:tr>
            </a:tbl>
          </a:graphicData>
        </a:graphic>
      </p:graphicFrame>
      <p:graphicFrame>
        <p:nvGraphicFramePr>
          <p:cNvPr id="7" name="Table 6">
            <a:extLst>
              <a:ext uri="{FF2B5EF4-FFF2-40B4-BE49-F238E27FC236}">
                <a16:creationId xmlns:a16="http://schemas.microsoft.com/office/drawing/2014/main" id="{10CC4D6A-7D38-AF2E-8A52-461A303C5AD2}"/>
              </a:ext>
            </a:extLst>
          </p:cNvPr>
          <p:cNvGraphicFramePr>
            <a:graphicFrameLocks noGrp="1"/>
          </p:cNvGraphicFramePr>
          <p:nvPr>
            <p:extLst>
              <p:ext uri="{D42A27DB-BD31-4B8C-83A1-F6EECF244321}">
                <p14:modId xmlns:p14="http://schemas.microsoft.com/office/powerpoint/2010/main" val="2441000739"/>
              </p:ext>
            </p:extLst>
          </p:nvPr>
        </p:nvGraphicFramePr>
        <p:xfrm>
          <a:off x="876734" y="3568834"/>
          <a:ext cx="10972800" cy="2169160"/>
        </p:xfrm>
        <a:graphic>
          <a:graphicData uri="http://schemas.openxmlformats.org/drawingml/2006/table">
            <a:tbl>
              <a:tblPr bandRow="1">
                <a:tableStyleId>{5C22544A-7EE6-4342-B048-85BDC9FD1C3A}</a:tableStyleId>
              </a:tblPr>
              <a:tblGrid>
                <a:gridCol w="2743200">
                  <a:extLst>
                    <a:ext uri="{9D8B030D-6E8A-4147-A177-3AD203B41FA5}">
                      <a16:colId xmlns:a16="http://schemas.microsoft.com/office/drawing/2014/main" val="4189829153"/>
                    </a:ext>
                  </a:extLst>
                </a:gridCol>
                <a:gridCol w="2743200">
                  <a:extLst>
                    <a:ext uri="{9D8B030D-6E8A-4147-A177-3AD203B41FA5}">
                      <a16:colId xmlns:a16="http://schemas.microsoft.com/office/drawing/2014/main" val="1713466384"/>
                    </a:ext>
                  </a:extLst>
                </a:gridCol>
                <a:gridCol w="2743200">
                  <a:extLst>
                    <a:ext uri="{9D8B030D-6E8A-4147-A177-3AD203B41FA5}">
                      <a16:colId xmlns:a16="http://schemas.microsoft.com/office/drawing/2014/main" val="3288292992"/>
                    </a:ext>
                  </a:extLst>
                </a:gridCol>
                <a:gridCol w="2743200">
                  <a:extLst>
                    <a:ext uri="{9D8B030D-6E8A-4147-A177-3AD203B41FA5}">
                      <a16:colId xmlns:a16="http://schemas.microsoft.com/office/drawing/2014/main" val="1146210194"/>
                    </a:ext>
                  </a:extLst>
                </a:gridCol>
              </a:tblGrid>
              <a:tr h="370840">
                <a:tc>
                  <a:txBody>
                    <a:bodyPr/>
                    <a:lstStyle/>
                    <a:p>
                      <a:r>
                        <a:rPr lang="en-US" sz="1400" b="1" dirty="0"/>
                        <a:t>Final assembly location</a:t>
                      </a:r>
                    </a:p>
                  </a:txBody>
                  <a:tcPr anchor="ctr"/>
                </a:tc>
                <a:tc>
                  <a:txBody>
                    <a:bodyPr/>
                    <a:lstStyle/>
                    <a:p>
                      <a:r>
                        <a:rPr lang="en-US" sz="1400" i="1" dirty="0">
                          <a:solidFill>
                            <a:srgbClr val="42536A"/>
                          </a:solidFill>
                        </a:rPr>
                        <a:t>City, state</a:t>
                      </a:r>
                    </a:p>
                  </a:txBody>
                  <a:tcPr anchor="ctr"/>
                </a:tc>
                <a:tc>
                  <a:txBody>
                    <a:bodyPr/>
                    <a:lstStyle/>
                    <a:p>
                      <a:r>
                        <a:rPr lang="en-US" sz="1400" b="1" dirty="0"/>
                        <a:t>Blue List BOM submitted</a:t>
                      </a:r>
                    </a:p>
                  </a:txBody>
                  <a:tcPr anchor="ctr"/>
                </a:tc>
                <a:tc>
                  <a:txBody>
                    <a:bodyPr/>
                    <a:lstStyle/>
                    <a:p>
                      <a:r>
                        <a:rPr lang="en-US" sz="1400" i="1" dirty="0">
                          <a:solidFill>
                            <a:srgbClr val="42536A"/>
                          </a:solidFill>
                        </a:rPr>
                        <a:t>Y / N</a:t>
                      </a:r>
                    </a:p>
                  </a:txBody>
                  <a:tcPr anchor="ctr"/>
                </a:tc>
                <a:extLst>
                  <a:ext uri="{0D108BD9-81ED-4DB2-BD59-A6C34878D82A}">
                    <a16:rowId xmlns:a16="http://schemas.microsoft.com/office/drawing/2014/main" val="4043485294"/>
                  </a:ext>
                </a:extLst>
              </a:tr>
              <a:tr h="370840">
                <a:tc>
                  <a:txBody>
                    <a:bodyPr/>
                    <a:lstStyle/>
                    <a:p>
                      <a:r>
                        <a:rPr lang="en-US" sz="1400" b="1" dirty="0"/>
                        <a:t>Supply Chain Framework: minimum standards met</a:t>
                      </a:r>
                    </a:p>
                  </a:txBody>
                  <a:tcPr anchor="ctr"/>
                </a:tc>
                <a:tc>
                  <a:txBody>
                    <a:bodyPr/>
                    <a:lstStyle/>
                    <a:p>
                      <a:r>
                        <a:rPr lang="en-US" sz="1400" i="1" dirty="0">
                          <a:solidFill>
                            <a:srgbClr val="42536A"/>
                          </a:solidFill>
                        </a:rPr>
                        <a:t>Yes / No / Explanation </a:t>
                      </a:r>
                      <a:br>
                        <a:rPr lang="en-US" sz="1400" i="1" dirty="0">
                          <a:solidFill>
                            <a:srgbClr val="42536A"/>
                          </a:solidFill>
                        </a:rPr>
                      </a:br>
                      <a:r>
                        <a:rPr lang="en-US" sz="1400" i="1" dirty="0">
                          <a:solidFill>
                            <a:srgbClr val="42536A"/>
                          </a:solidFill>
                        </a:rPr>
                        <a:t>(Self-Assessment)</a:t>
                      </a:r>
                    </a:p>
                  </a:txBody>
                  <a:tcPr anchor="ctr"/>
                </a:tc>
                <a:tc>
                  <a:txBody>
                    <a:bodyPr/>
                    <a:lstStyle/>
                    <a:p>
                      <a:r>
                        <a:rPr lang="en-US" sz="1400" b="1" dirty="0"/>
                        <a:t>I understand that the system used at the Pitch &amp; Fly must be left behind at the event.</a:t>
                      </a:r>
                      <a:br>
                        <a:rPr lang="en-US" sz="1400" b="1" dirty="0"/>
                      </a:br>
                      <a:br>
                        <a:rPr lang="en-US" sz="1400" b="1" dirty="0"/>
                      </a:br>
                      <a:r>
                        <a:rPr lang="en-US" sz="1400" b="1" dirty="0"/>
                        <a:t>If selected to move onto the next stage, this drone will be broken down to verify supply chain compliance.</a:t>
                      </a:r>
                    </a:p>
                  </a:txBody>
                  <a:tcPr anchor="ctr"/>
                </a:tc>
                <a:tc>
                  <a:txBody>
                    <a:bodyPr/>
                    <a:lstStyle/>
                    <a:p>
                      <a:r>
                        <a:rPr lang="en-US" sz="1400" i="1" dirty="0">
                          <a:solidFill>
                            <a:srgbClr val="42536A"/>
                          </a:solidFill>
                        </a:rPr>
                        <a:t>Y / N</a:t>
                      </a:r>
                    </a:p>
                  </a:txBody>
                  <a:tcPr anchor="ctr"/>
                </a:tc>
                <a:extLst>
                  <a:ext uri="{0D108BD9-81ED-4DB2-BD59-A6C34878D82A}">
                    <a16:rowId xmlns:a16="http://schemas.microsoft.com/office/drawing/2014/main" val="934158483"/>
                  </a:ext>
                </a:extLst>
              </a:tr>
            </a:tbl>
          </a:graphicData>
        </a:graphic>
      </p:graphicFrame>
    </p:spTree>
    <p:extLst>
      <p:ext uri="{BB962C8B-B14F-4D97-AF65-F5344CB8AC3E}">
        <p14:creationId xmlns:p14="http://schemas.microsoft.com/office/powerpoint/2010/main" val="24654537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14BF0-1667-EB4C-6489-3430599CC220}"/>
              </a:ext>
            </a:extLst>
          </p:cNvPr>
          <p:cNvSpPr>
            <a:spLocks noGrp="1"/>
          </p:cNvSpPr>
          <p:nvPr>
            <p:ph type="title"/>
          </p:nvPr>
        </p:nvSpPr>
        <p:spPr/>
        <p:txBody>
          <a:bodyPr/>
          <a:lstStyle/>
          <a:p>
            <a:r>
              <a:rPr lang="en-US" dirty="0"/>
              <a:t>Company Maturity &amp; Capitalization</a:t>
            </a:r>
          </a:p>
        </p:txBody>
      </p:sp>
      <p:sp>
        <p:nvSpPr>
          <p:cNvPr id="4" name="Slide Number Placeholder 3">
            <a:extLst>
              <a:ext uri="{FF2B5EF4-FFF2-40B4-BE49-F238E27FC236}">
                <a16:creationId xmlns:a16="http://schemas.microsoft.com/office/drawing/2014/main" id="{782554F1-9594-1B64-5FAD-60D115ACA410}"/>
              </a:ext>
            </a:extLst>
          </p:cNvPr>
          <p:cNvSpPr>
            <a:spLocks noGrp="1"/>
          </p:cNvSpPr>
          <p:nvPr>
            <p:ph type="sldNum" sz="quarter" idx="12"/>
          </p:nvPr>
        </p:nvSpPr>
        <p:spPr/>
        <p:txBody>
          <a:bodyPr/>
          <a:lstStyle/>
          <a:p>
            <a:fld id="{428DC087-E06D-45B5-A109-888585087B22}" type="slidenum">
              <a:rPr lang="en-US" smtClean="0"/>
              <a:t>24</a:t>
            </a:fld>
            <a:endParaRPr lang="en-US"/>
          </a:p>
        </p:txBody>
      </p:sp>
      <p:graphicFrame>
        <p:nvGraphicFramePr>
          <p:cNvPr id="3" name="Table 2">
            <a:extLst>
              <a:ext uri="{FF2B5EF4-FFF2-40B4-BE49-F238E27FC236}">
                <a16:creationId xmlns:a16="http://schemas.microsoft.com/office/drawing/2014/main" id="{2C461D7E-B0B6-C2D4-6297-AA02BF69D4B0}"/>
              </a:ext>
            </a:extLst>
          </p:cNvPr>
          <p:cNvGraphicFramePr>
            <a:graphicFrameLocks noGrp="1"/>
          </p:cNvGraphicFramePr>
          <p:nvPr>
            <p:extLst>
              <p:ext uri="{D42A27DB-BD31-4B8C-83A1-F6EECF244321}">
                <p14:modId xmlns:p14="http://schemas.microsoft.com/office/powerpoint/2010/main" val="2236170082"/>
              </p:ext>
            </p:extLst>
          </p:nvPr>
        </p:nvGraphicFramePr>
        <p:xfrm>
          <a:off x="533527" y="2316480"/>
          <a:ext cx="5381498" cy="2225040"/>
        </p:xfrm>
        <a:graphic>
          <a:graphicData uri="http://schemas.openxmlformats.org/drawingml/2006/table">
            <a:tbl>
              <a:tblPr bandRow="1">
                <a:tableStyleId>{5C22544A-7EE6-4342-B048-85BDC9FD1C3A}</a:tableStyleId>
              </a:tblPr>
              <a:tblGrid>
                <a:gridCol w="1904873">
                  <a:extLst>
                    <a:ext uri="{9D8B030D-6E8A-4147-A177-3AD203B41FA5}">
                      <a16:colId xmlns:a16="http://schemas.microsoft.com/office/drawing/2014/main" val="3151150397"/>
                    </a:ext>
                  </a:extLst>
                </a:gridCol>
                <a:gridCol w="3476625">
                  <a:extLst>
                    <a:ext uri="{9D8B030D-6E8A-4147-A177-3AD203B41FA5}">
                      <a16:colId xmlns:a16="http://schemas.microsoft.com/office/drawing/2014/main" val="1403474750"/>
                    </a:ext>
                  </a:extLst>
                </a:gridCol>
              </a:tblGrid>
              <a:tr h="370840">
                <a:tc>
                  <a:txBody>
                    <a:bodyPr/>
                    <a:lstStyle/>
                    <a:p>
                      <a:r>
                        <a:rPr lang="en-US" sz="1000" b="1" dirty="0"/>
                        <a:t>Year founded</a:t>
                      </a:r>
                    </a:p>
                  </a:txBody>
                  <a:tcPr anchor="ctr"/>
                </a:tc>
                <a:tc>
                  <a:txBody>
                    <a:bodyPr/>
                    <a:lstStyle/>
                    <a:p>
                      <a:r>
                        <a:rPr lang="en-US" sz="1000" i="1" dirty="0">
                          <a:solidFill>
                            <a:srgbClr val="42536A"/>
                          </a:solidFill>
                        </a:rPr>
                        <a:t>YYYY</a:t>
                      </a:r>
                    </a:p>
                  </a:txBody>
                  <a:tcPr anchor="ctr"/>
                </a:tc>
                <a:extLst>
                  <a:ext uri="{0D108BD9-81ED-4DB2-BD59-A6C34878D82A}">
                    <a16:rowId xmlns:a16="http://schemas.microsoft.com/office/drawing/2014/main" val="3063809356"/>
                  </a:ext>
                </a:extLst>
              </a:tr>
              <a:tr h="370840">
                <a:tc>
                  <a:txBody>
                    <a:bodyPr/>
                    <a:lstStyle/>
                    <a:p>
                      <a:r>
                        <a:rPr lang="en-US" sz="1000" b="1" dirty="0"/>
                        <a:t>Total headcount</a:t>
                      </a:r>
                    </a:p>
                  </a:txBody>
                  <a:tcPr anchor="ctr"/>
                </a:tc>
                <a:tc>
                  <a:txBody>
                    <a:bodyPr/>
                    <a:lstStyle/>
                    <a:p>
                      <a:r>
                        <a:rPr lang="en-US" sz="1000" i="1" dirty="0">
                          <a:solidFill>
                            <a:srgbClr val="42536A"/>
                          </a:solidFill>
                        </a:rPr>
                        <a:t>#</a:t>
                      </a:r>
                    </a:p>
                  </a:txBody>
                  <a:tcPr anchor="ctr"/>
                </a:tc>
                <a:extLst>
                  <a:ext uri="{0D108BD9-81ED-4DB2-BD59-A6C34878D82A}">
                    <a16:rowId xmlns:a16="http://schemas.microsoft.com/office/drawing/2014/main" val="4002329208"/>
                  </a:ext>
                </a:extLst>
              </a:tr>
              <a:tr h="370840">
                <a:tc>
                  <a:txBody>
                    <a:bodyPr/>
                    <a:lstStyle/>
                    <a:p>
                      <a:r>
                        <a:rPr lang="en-US" sz="1000" b="1" dirty="0"/>
                        <a:t>Engineering headcount</a:t>
                      </a:r>
                    </a:p>
                  </a:txBody>
                  <a:tcPr anchor="ctr"/>
                </a:tc>
                <a:tc>
                  <a:txBody>
                    <a:bodyPr/>
                    <a:lstStyle/>
                    <a:p>
                      <a:r>
                        <a:rPr lang="en-US" sz="1000" i="1" dirty="0">
                          <a:solidFill>
                            <a:srgbClr val="42536A"/>
                          </a:solidFill>
                        </a:rPr>
                        <a:t>#</a:t>
                      </a:r>
                    </a:p>
                  </a:txBody>
                  <a:tcPr anchor="ctr"/>
                </a:tc>
                <a:extLst>
                  <a:ext uri="{0D108BD9-81ED-4DB2-BD59-A6C34878D82A}">
                    <a16:rowId xmlns:a16="http://schemas.microsoft.com/office/drawing/2014/main" val="4263240516"/>
                  </a:ext>
                </a:extLst>
              </a:tr>
              <a:tr h="370840">
                <a:tc>
                  <a:txBody>
                    <a:bodyPr/>
                    <a:lstStyle/>
                    <a:p>
                      <a:r>
                        <a:rPr lang="en-US" sz="1000" b="1" dirty="0"/>
                        <a:t>Manufacturing headcount</a:t>
                      </a:r>
                    </a:p>
                  </a:txBody>
                  <a:tcPr anchor="ctr"/>
                </a:tc>
                <a:tc>
                  <a:txBody>
                    <a:bodyPr/>
                    <a:lstStyle/>
                    <a:p>
                      <a:r>
                        <a:rPr lang="en-US" sz="1000" i="1" dirty="0">
                          <a:solidFill>
                            <a:srgbClr val="42536A"/>
                          </a:solidFill>
                        </a:rPr>
                        <a:t>#</a:t>
                      </a:r>
                    </a:p>
                  </a:txBody>
                  <a:tcPr anchor="ctr"/>
                </a:tc>
                <a:extLst>
                  <a:ext uri="{0D108BD9-81ED-4DB2-BD59-A6C34878D82A}">
                    <a16:rowId xmlns:a16="http://schemas.microsoft.com/office/drawing/2014/main" val="1293896067"/>
                  </a:ext>
                </a:extLst>
              </a:tr>
              <a:tr h="370840">
                <a:tc>
                  <a:txBody>
                    <a:bodyPr/>
                    <a:lstStyle/>
                    <a:p>
                      <a:r>
                        <a:rPr lang="en-US" sz="1000" b="1" dirty="0"/>
                        <a:t>Parent company</a:t>
                      </a:r>
                    </a:p>
                  </a:txBody>
                  <a:tcPr anchor="ctr"/>
                </a:tc>
                <a:tc>
                  <a:txBody>
                    <a:bodyPr/>
                    <a:lstStyle/>
                    <a:p>
                      <a:r>
                        <a:rPr lang="en-US" sz="1000" i="1" dirty="0">
                          <a:solidFill>
                            <a:srgbClr val="42536A"/>
                          </a:solidFill>
                        </a:rPr>
                        <a:t>Name or “None”</a:t>
                      </a:r>
                    </a:p>
                  </a:txBody>
                  <a:tcPr anchor="ctr"/>
                </a:tc>
                <a:extLst>
                  <a:ext uri="{0D108BD9-81ED-4DB2-BD59-A6C34878D82A}">
                    <a16:rowId xmlns:a16="http://schemas.microsoft.com/office/drawing/2014/main" val="2217444953"/>
                  </a:ext>
                </a:extLst>
              </a:tr>
              <a:tr h="370840">
                <a:tc>
                  <a:txBody>
                    <a:bodyPr/>
                    <a:lstStyle/>
                    <a:p>
                      <a:r>
                        <a:rPr lang="en-US" sz="1000" b="1" dirty="0"/>
                        <a:t>Foreign ownership or control</a:t>
                      </a:r>
                    </a:p>
                  </a:txBody>
                  <a:tcPr anchor="ctr"/>
                </a:tc>
                <a:tc>
                  <a:txBody>
                    <a:bodyPr/>
                    <a:lstStyle/>
                    <a:p>
                      <a:r>
                        <a:rPr lang="en-US" sz="1000" i="1" dirty="0">
                          <a:solidFill>
                            <a:srgbClr val="42536A"/>
                          </a:solidFill>
                        </a:rPr>
                        <a:t>Y / N; Explanation</a:t>
                      </a:r>
                    </a:p>
                  </a:txBody>
                  <a:tcPr anchor="ctr"/>
                </a:tc>
                <a:extLst>
                  <a:ext uri="{0D108BD9-81ED-4DB2-BD59-A6C34878D82A}">
                    <a16:rowId xmlns:a16="http://schemas.microsoft.com/office/drawing/2014/main" val="3906293464"/>
                  </a:ext>
                </a:extLst>
              </a:tr>
            </a:tbl>
          </a:graphicData>
        </a:graphic>
      </p:graphicFrame>
      <p:graphicFrame>
        <p:nvGraphicFramePr>
          <p:cNvPr id="7" name="Table 6">
            <a:extLst>
              <a:ext uri="{FF2B5EF4-FFF2-40B4-BE49-F238E27FC236}">
                <a16:creationId xmlns:a16="http://schemas.microsoft.com/office/drawing/2014/main" id="{956B1CF4-64F9-7BDF-21C3-4B75CDB6D94C}"/>
              </a:ext>
            </a:extLst>
          </p:cNvPr>
          <p:cNvGraphicFramePr>
            <a:graphicFrameLocks noGrp="1"/>
          </p:cNvGraphicFramePr>
          <p:nvPr>
            <p:extLst>
              <p:ext uri="{D42A27DB-BD31-4B8C-83A1-F6EECF244321}">
                <p14:modId xmlns:p14="http://schemas.microsoft.com/office/powerpoint/2010/main" val="1568726746"/>
              </p:ext>
            </p:extLst>
          </p:nvPr>
        </p:nvGraphicFramePr>
        <p:xfrm>
          <a:off x="6134534" y="2316480"/>
          <a:ext cx="5381498" cy="2250440"/>
        </p:xfrm>
        <a:graphic>
          <a:graphicData uri="http://schemas.openxmlformats.org/drawingml/2006/table">
            <a:tbl>
              <a:tblPr bandRow="1">
                <a:tableStyleId>{5C22544A-7EE6-4342-B048-85BDC9FD1C3A}</a:tableStyleId>
              </a:tblPr>
              <a:tblGrid>
                <a:gridCol w="1904873">
                  <a:extLst>
                    <a:ext uri="{9D8B030D-6E8A-4147-A177-3AD203B41FA5}">
                      <a16:colId xmlns:a16="http://schemas.microsoft.com/office/drawing/2014/main" val="3151150397"/>
                    </a:ext>
                  </a:extLst>
                </a:gridCol>
                <a:gridCol w="3476625">
                  <a:extLst>
                    <a:ext uri="{9D8B030D-6E8A-4147-A177-3AD203B41FA5}">
                      <a16:colId xmlns:a16="http://schemas.microsoft.com/office/drawing/2014/main" val="1403474750"/>
                    </a:ext>
                  </a:extLst>
                </a:gridCol>
              </a:tblGrid>
              <a:tr h="370840">
                <a:tc>
                  <a:txBody>
                    <a:bodyPr/>
                    <a:lstStyle/>
                    <a:p>
                      <a:r>
                        <a:rPr lang="en-US" sz="1000" b="1" dirty="0">
                          <a:solidFill>
                            <a:schemeClr val="tx1"/>
                          </a:solidFill>
                        </a:rPr>
                        <a:t>Total capital raised to date</a:t>
                      </a:r>
                    </a:p>
                  </a:txBody>
                  <a:tcPr anchor="ctr"/>
                </a:tc>
                <a:tc>
                  <a:txBody>
                    <a:bodyPr/>
                    <a:lstStyle/>
                    <a:p>
                      <a:r>
                        <a:rPr lang="en-US" sz="1000" i="1" dirty="0">
                          <a:solidFill>
                            <a:srgbClr val="42536A"/>
                          </a:solidFill>
                        </a:rPr>
                        <a:t>$</a:t>
                      </a:r>
                    </a:p>
                  </a:txBody>
                  <a:tcPr anchor="ctr"/>
                </a:tc>
                <a:extLst>
                  <a:ext uri="{0D108BD9-81ED-4DB2-BD59-A6C34878D82A}">
                    <a16:rowId xmlns:a16="http://schemas.microsoft.com/office/drawing/2014/main" val="3063809356"/>
                  </a:ext>
                </a:extLst>
              </a:tr>
              <a:tr h="370840">
                <a:tc>
                  <a:txBody>
                    <a:bodyPr/>
                    <a:lstStyle/>
                    <a:p>
                      <a:r>
                        <a:rPr lang="en-US" sz="1000" b="1" dirty="0">
                          <a:solidFill>
                            <a:schemeClr val="tx1"/>
                          </a:solidFill>
                        </a:rPr>
                        <a:t>Most recent financing</a:t>
                      </a:r>
                    </a:p>
                  </a:txBody>
                  <a:tcPr anchor="ctr"/>
                </a:tc>
                <a:tc>
                  <a:txBody>
                    <a:bodyPr/>
                    <a:lstStyle/>
                    <a:p>
                      <a:r>
                        <a:rPr lang="en-US" sz="1000" i="1" dirty="0">
                          <a:solidFill>
                            <a:srgbClr val="42536A"/>
                          </a:solidFill>
                        </a:rPr>
                        <a:t>Type, $ amount, MM-YY</a:t>
                      </a:r>
                    </a:p>
                  </a:txBody>
                  <a:tcPr anchor="ctr"/>
                </a:tc>
                <a:extLst>
                  <a:ext uri="{0D108BD9-81ED-4DB2-BD59-A6C34878D82A}">
                    <a16:rowId xmlns:a16="http://schemas.microsoft.com/office/drawing/2014/main" val="4002329208"/>
                  </a:ext>
                </a:extLst>
              </a:tr>
              <a:tr h="370840">
                <a:tc>
                  <a:txBody>
                    <a:bodyPr/>
                    <a:lstStyle/>
                    <a:p>
                      <a:r>
                        <a:rPr lang="en-US" sz="1000" b="1" dirty="0">
                          <a:solidFill>
                            <a:schemeClr val="tx1"/>
                          </a:solidFill>
                        </a:rPr>
                        <a:t>Cash runway at current burn</a:t>
                      </a:r>
                    </a:p>
                  </a:txBody>
                  <a:tcPr anchor="ctr"/>
                </a:tc>
                <a:tc>
                  <a:txBody>
                    <a:bodyPr/>
                    <a:lstStyle/>
                    <a:p>
                      <a:r>
                        <a:rPr lang="en-US" sz="1000" i="1" dirty="0">
                          <a:solidFill>
                            <a:srgbClr val="42536A"/>
                          </a:solidFill>
                        </a:rPr>
                        <a:t>Months</a:t>
                      </a:r>
                    </a:p>
                  </a:txBody>
                  <a:tcPr anchor="ctr"/>
                </a:tc>
                <a:extLst>
                  <a:ext uri="{0D108BD9-81ED-4DB2-BD59-A6C34878D82A}">
                    <a16:rowId xmlns:a16="http://schemas.microsoft.com/office/drawing/2014/main" val="4263240516"/>
                  </a:ext>
                </a:extLst>
              </a:tr>
              <a:tr h="370840">
                <a:tc>
                  <a:txBody>
                    <a:bodyPr/>
                    <a:lstStyle/>
                    <a:p>
                      <a:r>
                        <a:rPr lang="en-US" sz="1000" b="1" dirty="0">
                          <a:solidFill>
                            <a:schemeClr val="tx1"/>
                          </a:solidFill>
                        </a:rPr>
                        <a:t>Trailing 12-month revenue</a:t>
                      </a:r>
                    </a:p>
                  </a:txBody>
                  <a:tcPr anchor="ctr"/>
                </a:tc>
                <a:tc>
                  <a:txBody>
                    <a:bodyPr/>
                    <a:lstStyle/>
                    <a:p>
                      <a:r>
                        <a:rPr lang="en-US" sz="1000" i="1" dirty="0">
                          <a:solidFill>
                            <a:srgbClr val="42536A"/>
                          </a:solidFill>
                        </a:rPr>
                        <a:t>$</a:t>
                      </a:r>
                    </a:p>
                  </a:txBody>
                  <a:tcPr anchor="ctr"/>
                </a:tc>
                <a:extLst>
                  <a:ext uri="{0D108BD9-81ED-4DB2-BD59-A6C34878D82A}">
                    <a16:rowId xmlns:a16="http://schemas.microsoft.com/office/drawing/2014/main" val="1293896067"/>
                  </a:ext>
                </a:extLst>
              </a:tr>
              <a:tr h="370840">
                <a:tc>
                  <a:txBody>
                    <a:bodyPr/>
                    <a:lstStyle/>
                    <a:p>
                      <a:r>
                        <a:rPr lang="en-US" sz="1000" b="1" dirty="0">
                          <a:solidFill>
                            <a:schemeClr val="tx1"/>
                          </a:solidFill>
                        </a:rPr>
                        <a:t>Share of revenue from sUAS sales</a:t>
                      </a:r>
                    </a:p>
                  </a:txBody>
                  <a:tcPr anchor="ctr"/>
                </a:tc>
                <a:tc>
                  <a:txBody>
                    <a:bodyPr/>
                    <a:lstStyle/>
                    <a:p>
                      <a:r>
                        <a:rPr lang="en-US" sz="1000" i="1" dirty="0">
                          <a:solidFill>
                            <a:srgbClr val="42536A"/>
                          </a:solidFill>
                        </a:rPr>
                        <a:t>%</a:t>
                      </a:r>
                    </a:p>
                  </a:txBody>
                  <a:tcPr anchor="ctr"/>
                </a:tc>
                <a:extLst>
                  <a:ext uri="{0D108BD9-81ED-4DB2-BD59-A6C34878D82A}">
                    <a16:rowId xmlns:a16="http://schemas.microsoft.com/office/drawing/2014/main" val="2217444953"/>
                  </a:ext>
                </a:extLst>
              </a:tr>
              <a:tr h="370840">
                <a:tc>
                  <a:txBody>
                    <a:bodyPr/>
                    <a:lstStyle/>
                    <a:p>
                      <a:r>
                        <a:rPr lang="en-US" sz="1000" b="1" dirty="0">
                          <a:solidFill>
                            <a:schemeClr val="tx1"/>
                          </a:solidFill>
                        </a:rPr>
                        <a:t>Owners </a:t>
                      </a:r>
                      <a:r>
                        <a:rPr lang="en-US" sz="1000" b="1" dirty="0">
                          <a:solidFill>
                            <a:schemeClr val="tx1"/>
                          </a:solidFill>
                          <a:latin typeface="Calibri" pitchFamily="34" charset="0"/>
                          <a:ea typeface="Calibri" pitchFamily="34" charset="-122"/>
                          <a:cs typeface="Calibri" pitchFamily="34" charset="-120"/>
                        </a:rPr>
                        <a:t>≥ 10% ; lead investors</a:t>
                      </a:r>
                      <a:endParaRPr lang="en-US" sz="1000" b="1" dirty="0">
                        <a:solidFill>
                          <a:schemeClr val="tx1"/>
                        </a:solidFill>
                      </a:endParaRPr>
                    </a:p>
                  </a:txBody>
                  <a:tcPr anchor="ctr"/>
                </a:tc>
                <a:tc>
                  <a:txBody>
                    <a:bodyPr/>
                    <a:lstStyle/>
                    <a:p>
                      <a:r>
                        <a:rPr lang="en-US" sz="1000" i="1" dirty="0">
                          <a:solidFill>
                            <a:srgbClr val="42536A"/>
                          </a:solidFill>
                        </a:rPr>
                        <a:t>Names</a:t>
                      </a:r>
                    </a:p>
                  </a:txBody>
                  <a:tcPr anchor="ctr"/>
                </a:tc>
                <a:extLst>
                  <a:ext uri="{0D108BD9-81ED-4DB2-BD59-A6C34878D82A}">
                    <a16:rowId xmlns:a16="http://schemas.microsoft.com/office/drawing/2014/main" val="3906293464"/>
                  </a:ext>
                </a:extLst>
              </a:tr>
            </a:tbl>
          </a:graphicData>
        </a:graphic>
      </p:graphicFrame>
    </p:spTree>
    <p:extLst>
      <p:ext uri="{BB962C8B-B14F-4D97-AF65-F5344CB8AC3E}">
        <p14:creationId xmlns:p14="http://schemas.microsoft.com/office/powerpoint/2010/main" val="2199105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CE808-1D25-3915-970B-B63BB1608A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5B480-D90D-A9CE-E88E-250DF469D62C}"/>
              </a:ext>
            </a:extLst>
          </p:cNvPr>
          <p:cNvSpPr>
            <a:spLocks noGrp="1"/>
          </p:cNvSpPr>
          <p:nvPr>
            <p:ph type="title"/>
          </p:nvPr>
        </p:nvSpPr>
        <p:spPr/>
        <p:txBody>
          <a:bodyPr/>
          <a:lstStyle/>
          <a:p>
            <a:r>
              <a:rPr lang="en-US" dirty="0"/>
              <a:t>Back Up Slides (3 Max)</a:t>
            </a:r>
          </a:p>
        </p:txBody>
      </p:sp>
      <p:sp>
        <p:nvSpPr>
          <p:cNvPr id="3" name="Content Placeholder 2">
            <a:extLst>
              <a:ext uri="{FF2B5EF4-FFF2-40B4-BE49-F238E27FC236}">
                <a16:creationId xmlns:a16="http://schemas.microsoft.com/office/drawing/2014/main" id="{DF0C99F9-7F59-6820-53F8-B95941904CF4}"/>
              </a:ext>
            </a:extLst>
          </p:cNvPr>
          <p:cNvSpPr>
            <a:spLocks noGrp="1"/>
          </p:cNvSpPr>
          <p:nvPr>
            <p:ph idx="1"/>
          </p:nvPr>
        </p:nvSpPr>
        <p:spPr>
          <a:xfrm>
            <a:off x="460743" y="1825625"/>
            <a:ext cx="11029507" cy="4575175"/>
          </a:xfrm>
        </p:spPr>
        <p:txBody>
          <a:bodyPr anchor="ctr">
            <a:noAutofit/>
          </a:bodyPr>
          <a:lstStyle/>
          <a:p>
            <a:pPr marL="457200" lvl="1" indent="0" algn="ctr">
              <a:lnSpc>
                <a:spcPct val="100000"/>
              </a:lnSpc>
              <a:spcBef>
                <a:spcPts val="0"/>
              </a:spcBef>
              <a:buNone/>
            </a:pPr>
            <a:r>
              <a:rPr lang="en-US" sz="2800" i="1" dirty="0">
                <a:solidFill>
                  <a:srgbClr val="4A5568"/>
                </a:solidFill>
                <a:latin typeface="Calibri" pitchFamily="34" charset="0"/>
                <a:ea typeface="Calibri" pitchFamily="34" charset="-122"/>
                <a:cs typeface="Calibri" pitchFamily="34" charset="-120"/>
              </a:rPr>
              <a:t>Insert max of 3 backup slides for anything not captured elsewhere </a:t>
            </a:r>
            <a:br>
              <a:rPr lang="en-US" sz="2800" i="1" dirty="0">
                <a:solidFill>
                  <a:srgbClr val="4A5568"/>
                </a:solidFill>
                <a:latin typeface="Calibri" pitchFamily="34" charset="0"/>
                <a:ea typeface="Calibri" pitchFamily="34" charset="-122"/>
                <a:cs typeface="Calibri" pitchFamily="34" charset="-120"/>
              </a:rPr>
            </a:br>
            <a:r>
              <a:rPr lang="en-US" sz="2800" i="1" dirty="0">
                <a:solidFill>
                  <a:srgbClr val="4A5568"/>
                </a:solidFill>
                <a:latin typeface="Calibri" pitchFamily="34" charset="0"/>
                <a:ea typeface="Calibri" pitchFamily="34" charset="-122"/>
                <a:cs typeface="Calibri" pitchFamily="34" charset="-120"/>
              </a:rPr>
              <a:t>that the committee should know.</a:t>
            </a:r>
            <a:endParaRPr lang="en-US" sz="2800" dirty="0"/>
          </a:p>
        </p:txBody>
      </p:sp>
      <p:sp>
        <p:nvSpPr>
          <p:cNvPr id="4" name="Slide Number Placeholder 3">
            <a:extLst>
              <a:ext uri="{FF2B5EF4-FFF2-40B4-BE49-F238E27FC236}">
                <a16:creationId xmlns:a16="http://schemas.microsoft.com/office/drawing/2014/main" id="{C5161BE5-753B-3FB0-AD7E-D4C0D72D9326}"/>
              </a:ext>
            </a:extLst>
          </p:cNvPr>
          <p:cNvSpPr>
            <a:spLocks noGrp="1"/>
          </p:cNvSpPr>
          <p:nvPr>
            <p:ph type="sldNum" sz="quarter" idx="12"/>
          </p:nvPr>
        </p:nvSpPr>
        <p:spPr/>
        <p:txBody>
          <a:bodyPr/>
          <a:lstStyle/>
          <a:p>
            <a:fld id="{428DC087-E06D-45B5-A109-888585087B22}" type="slidenum">
              <a:rPr lang="en-US" smtClean="0"/>
              <a:t>25</a:t>
            </a:fld>
            <a:endParaRPr lang="en-US"/>
          </a:p>
        </p:txBody>
      </p:sp>
    </p:spTree>
    <p:extLst>
      <p:ext uri="{BB962C8B-B14F-4D97-AF65-F5344CB8AC3E}">
        <p14:creationId xmlns:p14="http://schemas.microsoft.com/office/powerpoint/2010/main" val="37931099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659E0-AD2D-C0BA-3AFF-703B546B2CA1}"/>
              </a:ext>
            </a:extLst>
          </p:cNvPr>
          <p:cNvSpPr>
            <a:spLocks noGrp="1"/>
          </p:cNvSpPr>
          <p:nvPr>
            <p:ph type="title"/>
          </p:nvPr>
        </p:nvSpPr>
        <p:spPr/>
        <p:txBody>
          <a:bodyPr/>
          <a:lstStyle/>
          <a:p>
            <a:r>
              <a:rPr lang="en-US" dirty="0"/>
              <a:t>Certification</a:t>
            </a:r>
          </a:p>
        </p:txBody>
      </p:sp>
      <p:sp>
        <p:nvSpPr>
          <p:cNvPr id="4" name="Slide Number Placeholder 3">
            <a:extLst>
              <a:ext uri="{FF2B5EF4-FFF2-40B4-BE49-F238E27FC236}">
                <a16:creationId xmlns:a16="http://schemas.microsoft.com/office/drawing/2014/main" id="{D0737340-E7CB-3FD6-C00F-ADC70A6D11E2}"/>
              </a:ext>
            </a:extLst>
          </p:cNvPr>
          <p:cNvSpPr>
            <a:spLocks noGrp="1"/>
          </p:cNvSpPr>
          <p:nvPr>
            <p:ph type="sldNum" sz="quarter" idx="12"/>
          </p:nvPr>
        </p:nvSpPr>
        <p:spPr/>
        <p:txBody>
          <a:bodyPr/>
          <a:lstStyle/>
          <a:p>
            <a:fld id="{428DC087-E06D-45B5-A109-888585087B22}" type="slidenum">
              <a:rPr lang="en-US" smtClean="0"/>
              <a:t>26</a:t>
            </a:fld>
            <a:endParaRPr lang="en-US"/>
          </a:p>
        </p:txBody>
      </p:sp>
      <p:graphicFrame>
        <p:nvGraphicFramePr>
          <p:cNvPr id="3" name="Table 2">
            <a:extLst>
              <a:ext uri="{FF2B5EF4-FFF2-40B4-BE49-F238E27FC236}">
                <a16:creationId xmlns:a16="http://schemas.microsoft.com/office/drawing/2014/main" id="{1E39F885-F80C-7996-3188-B53C1CB5E6E5}"/>
              </a:ext>
            </a:extLst>
          </p:cNvPr>
          <p:cNvGraphicFramePr>
            <a:graphicFrameLocks noGrp="1"/>
          </p:cNvGraphicFramePr>
          <p:nvPr>
            <p:extLst>
              <p:ext uri="{D42A27DB-BD31-4B8C-83A1-F6EECF244321}">
                <p14:modId xmlns:p14="http://schemas.microsoft.com/office/powerpoint/2010/main" val="4110960416"/>
              </p:ext>
            </p:extLst>
          </p:nvPr>
        </p:nvGraphicFramePr>
        <p:xfrm>
          <a:off x="876734" y="3429000"/>
          <a:ext cx="5381498" cy="1483360"/>
        </p:xfrm>
        <a:graphic>
          <a:graphicData uri="http://schemas.openxmlformats.org/drawingml/2006/table">
            <a:tbl>
              <a:tblPr bandRow="1">
                <a:tableStyleId>{5C22544A-7EE6-4342-B048-85BDC9FD1C3A}</a:tableStyleId>
              </a:tblPr>
              <a:tblGrid>
                <a:gridCol w="894916">
                  <a:extLst>
                    <a:ext uri="{9D8B030D-6E8A-4147-A177-3AD203B41FA5}">
                      <a16:colId xmlns:a16="http://schemas.microsoft.com/office/drawing/2014/main" val="3151150397"/>
                    </a:ext>
                  </a:extLst>
                </a:gridCol>
                <a:gridCol w="4486582">
                  <a:extLst>
                    <a:ext uri="{9D8B030D-6E8A-4147-A177-3AD203B41FA5}">
                      <a16:colId xmlns:a16="http://schemas.microsoft.com/office/drawing/2014/main" val="1403474750"/>
                    </a:ext>
                  </a:extLst>
                </a:gridCol>
              </a:tblGrid>
              <a:tr h="370840">
                <a:tc>
                  <a:txBody>
                    <a:bodyPr/>
                    <a:lstStyle/>
                    <a:p>
                      <a:r>
                        <a:rPr lang="en-US" sz="1000" b="1" dirty="0"/>
                        <a:t>Name</a:t>
                      </a:r>
                    </a:p>
                  </a:txBody>
                  <a:tcPr anchor="ctr"/>
                </a:tc>
                <a:tc>
                  <a:txBody>
                    <a:bodyPr/>
                    <a:lstStyle/>
                    <a:p>
                      <a:r>
                        <a:rPr lang="en-US" sz="1000" i="1" dirty="0">
                          <a:solidFill>
                            <a:srgbClr val="42536A"/>
                          </a:solidFill>
                        </a:rPr>
                        <a:t>Full name</a:t>
                      </a:r>
                    </a:p>
                  </a:txBody>
                  <a:tcPr anchor="ctr"/>
                </a:tc>
                <a:extLst>
                  <a:ext uri="{0D108BD9-81ED-4DB2-BD59-A6C34878D82A}">
                    <a16:rowId xmlns:a16="http://schemas.microsoft.com/office/drawing/2014/main" val="3063809356"/>
                  </a:ext>
                </a:extLst>
              </a:tr>
              <a:tr h="370840">
                <a:tc>
                  <a:txBody>
                    <a:bodyPr/>
                    <a:lstStyle/>
                    <a:p>
                      <a:r>
                        <a:rPr lang="en-US" sz="1000" b="1" dirty="0"/>
                        <a:t>Title</a:t>
                      </a:r>
                    </a:p>
                  </a:txBody>
                  <a:tcPr anchor="ctr"/>
                </a:tc>
                <a:tc>
                  <a:txBody>
                    <a:bodyPr/>
                    <a:lstStyle/>
                    <a:p>
                      <a:r>
                        <a:rPr lang="en-US" sz="1000" i="1" dirty="0">
                          <a:solidFill>
                            <a:srgbClr val="42536A"/>
                          </a:solidFill>
                        </a:rPr>
                        <a:t>Title</a:t>
                      </a:r>
                    </a:p>
                  </a:txBody>
                  <a:tcPr anchor="ctr"/>
                </a:tc>
                <a:extLst>
                  <a:ext uri="{0D108BD9-81ED-4DB2-BD59-A6C34878D82A}">
                    <a16:rowId xmlns:a16="http://schemas.microsoft.com/office/drawing/2014/main" val="4002329208"/>
                  </a:ext>
                </a:extLst>
              </a:tr>
              <a:tr h="370840">
                <a:tc>
                  <a:txBody>
                    <a:bodyPr/>
                    <a:lstStyle/>
                    <a:p>
                      <a:r>
                        <a:rPr lang="en-US" sz="1000" b="1" dirty="0"/>
                        <a:t>Signature</a:t>
                      </a:r>
                    </a:p>
                  </a:txBody>
                  <a:tcPr anchor="ctr"/>
                </a:tc>
                <a:tc>
                  <a:txBody>
                    <a:bodyPr/>
                    <a:lstStyle/>
                    <a:p>
                      <a:r>
                        <a:rPr lang="en-US" sz="1000" i="1" dirty="0">
                          <a:solidFill>
                            <a:srgbClr val="42536A"/>
                          </a:solidFill>
                        </a:rPr>
                        <a:t>Signature (electronic acceptable)</a:t>
                      </a:r>
                    </a:p>
                  </a:txBody>
                  <a:tcPr anchor="ctr"/>
                </a:tc>
                <a:extLst>
                  <a:ext uri="{0D108BD9-81ED-4DB2-BD59-A6C34878D82A}">
                    <a16:rowId xmlns:a16="http://schemas.microsoft.com/office/drawing/2014/main" val="4263240516"/>
                  </a:ext>
                </a:extLst>
              </a:tr>
              <a:tr h="370840">
                <a:tc>
                  <a:txBody>
                    <a:bodyPr/>
                    <a:lstStyle/>
                    <a:p>
                      <a:r>
                        <a:rPr lang="en-US" sz="1000" b="1" dirty="0"/>
                        <a:t>Date</a:t>
                      </a:r>
                    </a:p>
                  </a:txBody>
                  <a:tcPr anchor="ctr"/>
                </a:tc>
                <a:tc>
                  <a:txBody>
                    <a:bodyPr/>
                    <a:lstStyle/>
                    <a:p>
                      <a:r>
                        <a:rPr lang="en-US" sz="1000" i="1" dirty="0">
                          <a:solidFill>
                            <a:srgbClr val="42536A"/>
                          </a:solidFill>
                        </a:rPr>
                        <a:t>MM-DD-YY</a:t>
                      </a:r>
                    </a:p>
                  </a:txBody>
                  <a:tcPr anchor="ctr"/>
                </a:tc>
                <a:extLst>
                  <a:ext uri="{0D108BD9-81ED-4DB2-BD59-A6C34878D82A}">
                    <a16:rowId xmlns:a16="http://schemas.microsoft.com/office/drawing/2014/main" val="1293896067"/>
                  </a:ext>
                </a:extLst>
              </a:tr>
            </a:tbl>
          </a:graphicData>
        </a:graphic>
      </p:graphicFrame>
      <p:sp>
        <p:nvSpPr>
          <p:cNvPr id="6" name="TextBox 5">
            <a:extLst>
              <a:ext uri="{FF2B5EF4-FFF2-40B4-BE49-F238E27FC236}">
                <a16:creationId xmlns:a16="http://schemas.microsoft.com/office/drawing/2014/main" id="{9350A42C-DE49-1B9D-4028-C830D015D073}"/>
              </a:ext>
            </a:extLst>
          </p:cNvPr>
          <p:cNvSpPr txBox="1"/>
          <p:nvPr/>
        </p:nvSpPr>
        <p:spPr>
          <a:xfrm>
            <a:off x="1152525" y="5496252"/>
            <a:ext cx="9886950" cy="523220"/>
          </a:xfrm>
          <a:prstGeom prst="rect">
            <a:avLst/>
          </a:prstGeom>
          <a:noFill/>
        </p:spPr>
        <p:txBody>
          <a:bodyPr wrap="square">
            <a:spAutoFit/>
          </a:bodyPr>
          <a:lstStyle/>
          <a:p>
            <a:pPr algn="ctr"/>
            <a:r>
              <a:rPr lang="en-US" sz="2800" b="1" dirty="0">
                <a:highlight>
                  <a:srgbClr val="00FFFF"/>
                </a:highlight>
                <a:latin typeface="Calibri" pitchFamily="34" charset="0"/>
                <a:ea typeface="Calibri" pitchFamily="34" charset="-122"/>
                <a:cs typeface="Calibri" pitchFamily="34" charset="-120"/>
              </a:rPr>
              <a:t>Please upload completed Pitch Deck Application as a PDF.</a:t>
            </a:r>
            <a:endParaRPr lang="en-US" dirty="0"/>
          </a:p>
        </p:txBody>
      </p:sp>
      <p:sp>
        <p:nvSpPr>
          <p:cNvPr id="9" name="TextBox 8">
            <a:extLst>
              <a:ext uri="{FF2B5EF4-FFF2-40B4-BE49-F238E27FC236}">
                <a16:creationId xmlns:a16="http://schemas.microsoft.com/office/drawing/2014/main" id="{DC8E4FA5-910E-3EB5-230C-86086AF09133}"/>
              </a:ext>
            </a:extLst>
          </p:cNvPr>
          <p:cNvSpPr txBox="1"/>
          <p:nvPr/>
        </p:nvSpPr>
        <p:spPr>
          <a:xfrm>
            <a:off x="876734" y="1714024"/>
            <a:ext cx="10638991" cy="1477328"/>
          </a:xfrm>
          <a:prstGeom prst="rect">
            <a:avLst/>
          </a:prstGeom>
          <a:solidFill>
            <a:schemeClr val="bg1"/>
          </a:solidFill>
        </p:spPr>
        <p:txBody>
          <a:bodyPr wrap="square" rtlCol="0">
            <a:spAutoFit/>
          </a:bodyPr>
          <a:lstStyle/>
          <a:p>
            <a:r>
              <a:rPr lang="en-US" dirty="0">
                <a:latin typeface="Calibri" panose="020F0502020204030204" pitchFamily="34" charset="0"/>
                <a:cs typeface="Calibri" panose="020F0502020204030204" pitchFamily="34" charset="0"/>
              </a:rPr>
              <a:t>I certify that this information in this application and its attachments is accurate and complete to the best of my knowledge, and that I am authorized to submit it on behalf of the company. I acknowledge that the Government may verify any content of this application, including through site visits, direct meetings, and contact with suppliers, manufacturers, customers, and references, and that material misrepresentation if grounds for exclusion from DDP Phase 3.</a:t>
            </a:r>
          </a:p>
        </p:txBody>
      </p:sp>
    </p:spTree>
    <p:extLst>
      <p:ext uri="{BB962C8B-B14F-4D97-AF65-F5344CB8AC3E}">
        <p14:creationId xmlns:p14="http://schemas.microsoft.com/office/powerpoint/2010/main" val="3360548425"/>
      </p:ext>
    </p:extLst>
  </p:cSld>
  <p:clrMapOvr>
    <a:masterClrMapping/>
  </p:clrMapOvr>
</p:sld>
</file>

<file path=ppt/theme/theme1.xml><?xml version="1.0" encoding="utf-8"?>
<a:theme xmlns:a="http://schemas.openxmlformats.org/drawingml/2006/main" name="Drone Dominance Template Rev0">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rone Dominance Template Rev0" id="{2891FE44-44F2-0748-BDCC-3CC69B2B62BD}" vid="{C0AF9C94-9901-1244-ACAC-AB76C07C7A5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A5EE01862ECB946BABF416635ABDBC6" ma:contentTypeVersion="20" ma:contentTypeDescription="Create a new document." ma:contentTypeScope="" ma:versionID="8ede4beaa56e25e113609abbca236a3d">
  <xsd:schema xmlns:xsd="http://www.w3.org/2001/XMLSchema" xmlns:xs="http://www.w3.org/2001/XMLSchema" xmlns:p="http://schemas.microsoft.com/office/2006/metadata/properties" xmlns:ns1="http://schemas.microsoft.com/sharepoint/v3" xmlns:ns2="423f9d2e-db88-449b-8f1a-fef56232bd21" xmlns:ns3="5af343c4-09c1-4ae7-b6e5-8b8d84933ebf" targetNamespace="http://schemas.microsoft.com/office/2006/metadata/properties" ma:root="true" ma:fieldsID="ec5649a7d7d69997726f4122b26e7a97" ns1:_="" ns2:_="" ns3:_="">
    <xsd:import namespace="http://schemas.microsoft.com/sharepoint/v3"/>
    <xsd:import namespace="423f9d2e-db88-449b-8f1a-fef56232bd21"/>
    <xsd:import namespace="5af343c4-09c1-4ae7-b6e5-8b8d84933eb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3:SharedWithUsers" minOccurs="0"/>
                <xsd:element ref="ns3:SharedWithDetails" minOccurs="0"/>
                <xsd:element ref="ns2:MediaLengthInSeconds" minOccurs="0"/>
                <xsd:element ref="ns1:_ip_UnifiedCompliancePolicyProperties" minOccurs="0"/>
                <xsd:element ref="ns1:_ip_UnifiedCompliancePolicyUIAc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UR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9" nillable="true" ma:displayName="Unified Compliance Policy Properties" ma:hidden="true" ma:internalName="_ip_UnifiedCompliancePolicyProperties">
      <xsd:simpleType>
        <xsd:restriction base="dms:Note"/>
      </xsd:simpleType>
    </xsd:element>
    <xsd:element name="_ip_UnifiedCompliancePolicyUIAction" ma:index="20"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3f9d2e-db88-449b-8f1a-fef56232bd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beb411a-ee6a-4fc4-80fe-0e57c7aa71c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URL" ma:index="27" nillable="true" ma:displayName="URL" ma:format="Hyperlink"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af343c4-09c1-4ae7-b6e5-8b8d84933ebf"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b0b10c0-96c6-4fad-ab7e-36ae528904e8}" ma:internalName="TaxCatchAll" ma:showField="CatchAllData" ma:web="5af343c4-09c1-4ae7-b6e5-8b8d84933e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5af343c4-09c1-4ae7-b6e5-8b8d84933ebf" xsi:nil="true"/>
    <lcf76f155ced4ddcb4097134ff3c332f xmlns="423f9d2e-db88-449b-8f1a-fef56232bd21">
      <Terms xmlns="http://schemas.microsoft.com/office/infopath/2007/PartnerControls"/>
    </lcf76f155ced4ddcb4097134ff3c332f>
    <URL xmlns="423f9d2e-db88-449b-8f1a-fef56232bd21">
      <Url xsi:nil="true"/>
      <Description xsi:nil="true"/>
    </URL>
  </documentManagement>
</p:properties>
</file>

<file path=customXml/itemProps1.xml><?xml version="1.0" encoding="utf-8"?>
<ds:datastoreItem xmlns:ds="http://schemas.openxmlformats.org/officeDocument/2006/customXml" ds:itemID="{D4615583-A271-421F-91FA-B5FE39FA2103}"/>
</file>

<file path=customXml/itemProps2.xml><?xml version="1.0" encoding="utf-8"?>
<ds:datastoreItem xmlns:ds="http://schemas.openxmlformats.org/officeDocument/2006/customXml" ds:itemID="{B9FC6B79-5688-41CD-8BFB-0B887C26475F}">
  <ds:schemaRefs>
    <ds:schemaRef ds:uri="http://schemas.microsoft.com/sharepoint/v3/contenttype/forms"/>
  </ds:schemaRefs>
</ds:datastoreItem>
</file>

<file path=customXml/itemProps3.xml><?xml version="1.0" encoding="utf-8"?>
<ds:datastoreItem xmlns:ds="http://schemas.openxmlformats.org/officeDocument/2006/customXml" ds:itemID="{2B26A4E0-A4CF-4411-B4C1-2E133627F8F9}">
  <ds:schemaRefs>
    <ds:schemaRef ds:uri="cd938aac-3c07-4c29-a545-8e8c982f2764"/>
    <ds:schemaRef ds:uri="cf6b00d0-8f2d-4b64-93c7-d93fda80bfa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b27ac744-d744-4b94-baa9-948b89b4017a}" enabled="1" method="Standard" siteId="{e3333e00-c877-4b87-b6ad-45e942de1750}" contentBits="0" removed="0"/>
</clbl:labelList>
</file>

<file path=docProps/app.xml><?xml version="1.0" encoding="utf-8"?>
<Properties xmlns="http://schemas.openxmlformats.org/officeDocument/2006/extended-properties" xmlns:vt="http://schemas.openxmlformats.org/officeDocument/2006/docPropsVTypes">
  <Template/>
  <TotalTime>1144</TotalTime>
  <Words>2171</Words>
  <Application>Microsoft Office PowerPoint</Application>
  <PresentationFormat>Widescreen</PresentationFormat>
  <Paragraphs>597</Paragraphs>
  <Slides>26</Slides>
  <Notes>7</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Drone Dominance Template Rev0</vt:lpstr>
      <vt:lpstr>Phase 3 Pitch Deck Application</vt:lpstr>
      <vt:lpstr>Company Overview</vt:lpstr>
      <vt:lpstr>UAS System Overview</vt:lpstr>
      <vt:lpstr>UAS System Overview</vt:lpstr>
      <vt:lpstr>UAS Photographs (1 of 4)</vt:lpstr>
      <vt:lpstr>UAS Photographs (2 of 4)</vt:lpstr>
      <vt:lpstr>UAS Photographs (3 of 4)</vt:lpstr>
      <vt:lpstr>UAS Photographs (4 of 4)</vt:lpstr>
      <vt:lpstr>UAS Additional Information (Optional)</vt:lpstr>
      <vt:lpstr>Lethality Integration</vt:lpstr>
      <vt:lpstr>Lethality Integration (Optional)</vt:lpstr>
      <vt:lpstr>Mission Capability Alignment Mission A (Deep Strike) Applicants Only</vt:lpstr>
      <vt:lpstr>Mission Capability Alignment Mission B (Close Quarters Battle) Applicants Only</vt:lpstr>
      <vt:lpstr>Deployment &amp; Portability</vt:lpstr>
      <vt:lpstr>Interoperability and MOSA</vt:lpstr>
      <vt:lpstr>Past Performance &amp; References List your most relevant sUAS contracts. References may be contacted.</vt:lpstr>
      <vt:lpstr>Operational Use in Contested Environments</vt:lpstr>
      <vt:lpstr>Production History</vt:lpstr>
      <vt:lpstr>Production Ramp Plan</vt:lpstr>
      <vt:lpstr>Production Capabilities (Additional Info)</vt:lpstr>
      <vt:lpstr>Quality Control</vt:lpstr>
      <vt:lpstr>Supply Chain</vt:lpstr>
      <vt:lpstr>Supply Chain</vt:lpstr>
      <vt:lpstr>Company Maturity &amp; Capitalization</vt:lpstr>
      <vt:lpstr>Back Up Slides (3 Max)</vt:lpstr>
      <vt:lpstr>Certification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Vendor Pitch Template</dc:title>
  <dc:subject/>
  <dc:creator>Drone Dominance Program</dc:creator>
  <cp:keywords/>
  <dc:description/>
  <cp:lastModifiedBy>Erin Cherry</cp:lastModifiedBy>
  <cp:revision>126</cp:revision>
  <cp:lastPrinted>2026-09-25T13:37:03Z</cp:lastPrinted>
  <dcterms:created xsi:type="dcterms:W3CDTF">2025-10-30T18:14:49Z</dcterms:created>
  <dcterms:modified xsi:type="dcterms:W3CDTF">2026-09-28T18:01:51Z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0x0101002A5EE01862ECB946BABF416635ABDBC6</vt:lpwstr>
  </property>
  <property fmtid="{D5CDD505-2E9C-101B-9397-08002B2CF9AE}" pid="3" name="MediaServiceImageTags">
    <vt:lpwstr/>
  </property>
</Properties>
</file>